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  <p:sldMasterId id="2147483652" r:id="rId5"/>
  </p:sldMasterIdLst>
  <p:notesMasterIdLst>
    <p:notesMasterId r:id="rId11"/>
  </p:notesMasterIdLst>
  <p:sldIdLst>
    <p:sldId id="263" r:id="rId6"/>
    <p:sldId id="264" r:id="rId7"/>
    <p:sldId id="257" r:id="rId8"/>
    <p:sldId id="258" r:id="rId9"/>
    <p:sldId id="265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5028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13B"/>
    <a:srgbClr val="835635"/>
    <a:srgbClr val="7A5132"/>
    <a:srgbClr val="6F2B01"/>
    <a:srgbClr val="853301"/>
    <a:srgbClr val="8E0E00"/>
    <a:srgbClr val="572201"/>
    <a:srgbClr val="CC3300"/>
    <a:srgbClr val="9A2500"/>
    <a:srgbClr val="8A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95" autoAdjust="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/>
        <p:guide pos="5028"/>
        <p:guide pos="816"/>
        <p:guide orient="horz"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53CAA-89BB-4030-BB1D-CE37D16351AA}" type="datetimeFigureOut">
              <a:rPr lang="es-PE" smtClean="0"/>
              <a:t>03/07/2020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63B84-8E24-408F-9547-51EBDF377B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15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3B84-8E24-408F-9547-51EBDF377B86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418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11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79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04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26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24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971800" y="-7938"/>
            <a:ext cx="3124200" cy="211138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3048000" cy="211138"/>
          </a:xfrm>
          <a:prstGeom prst="rect">
            <a:avLst/>
          </a:prstGeom>
          <a:solidFill>
            <a:srgbClr val="92613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2141"/>
            <a:ext cx="4435038" cy="11021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pos="2248" userDrawn="1">
          <p15:clr>
            <a:srgbClr val="F26B43"/>
          </p15:clr>
        </p15:guide>
        <p15:guide id="3" orient="horz" pos="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3044825" y="6646863"/>
            <a:ext cx="6091238" cy="211137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2051" name="Line 10"/>
          <p:cNvSpPr>
            <a:spLocks noChangeShapeType="1"/>
          </p:cNvSpPr>
          <p:nvPr/>
        </p:nvSpPr>
        <p:spPr bwMode="auto">
          <a:xfrm>
            <a:off x="950913" y="2290763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971800" y="-7938"/>
            <a:ext cx="3124200" cy="211138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-7620"/>
            <a:ext cx="3048000" cy="211138"/>
          </a:xfrm>
          <a:prstGeom prst="rect">
            <a:avLst/>
          </a:prstGeom>
          <a:solidFill>
            <a:srgbClr val="92613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t="188" r="4763" b="24078"/>
          <a:stretch/>
        </p:blipFill>
        <p:spPr>
          <a:xfrm>
            <a:off x="0" y="1782763"/>
            <a:ext cx="9144000" cy="507523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294" y="1785036"/>
            <a:ext cx="9144000" cy="1643964"/>
          </a:xfrm>
          <a:prstGeom prst="rect">
            <a:avLst/>
          </a:prstGeom>
          <a:solidFill>
            <a:srgbClr val="7A5132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17" name="CuadroTexto 16"/>
          <p:cNvSpPr txBox="1"/>
          <p:nvPr/>
        </p:nvSpPr>
        <p:spPr>
          <a:xfrm>
            <a:off x="288925" y="2068513"/>
            <a:ext cx="876141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Aprovechando</a:t>
            </a:r>
            <a:r>
              <a:rPr lang="en-US" sz="2800" b="1" dirty="0">
                <a:solidFill>
                  <a:schemeClr val="bg1"/>
                </a:solidFill>
              </a:rPr>
              <a:t> la </a:t>
            </a:r>
            <a:r>
              <a:rPr lang="en-US" sz="2800" b="1" dirty="0" err="1">
                <a:solidFill>
                  <a:schemeClr val="bg1"/>
                </a:solidFill>
              </a:rPr>
              <a:t>experiencia</a:t>
            </a:r>
            <a:r>
              <a:rPr lang="en-US" sz="2800" b="1" dirty="0">
                <a:solidFill>
                  <a:schemeClr val="bg1"/>
                </a:solidFill>
              </a:rPr>
              <a:t> de la </a:t>
            </a:r>
            <a:r>
              <a:rPr lang="en-US" sz="2800" b="1" dirty="0" err="1">
                <a:solidFill>
                  <a:schemeClr val="bg1"/>
                </a:solidFill>
              </a:rPr>
              <a:t>cadena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de valor a </a:t>
            </a:r>
            <a:r>
              <a:rPr lang="en-US" sz="2800" b="1" dirty="0" err="1">
                <a:solidFill>
                  <a:schemeClr val="bg1"/>
                </a:solidFill>
              </a:rPr>
              <a:t>nivel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mundial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78" name="CuadroTexto 7"/>
          <p:cNvSpPr txBox="1">
            <a:spLocks noChangeArrowheads="1"/>
          </p:cNvSpPr>
          <p:nvPr/>
        </p:nvSpPr>
        <p:spPr bwMode="auto">
          <a:xfrm>
            <a:off x="6019800" y="3124200"/>
            <a:ext cx="298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PE" altLang="es-PE" sz="1400" dirty="0">
                <a:solidFill>
                  <a:srgbClr val="FF832F"/>
                </a:solidFill>
                <a:latin typeface="Arial Black" panose="020B0A04020102020204" pitchFamily="34" charset="0"/>
              </a:rPr>
              <a:t> </a:t>
            </a:r>
            <a:r>
              <a:rPr lang="es-PE" altLang="es-PE" sz="1400" dirty="0" smtClean="0">
                <a:solidFill>
                  <a:srgbClr val="FF832F"/>
                </a:solidFill>
                <a:latin typeface="Arial Black" panose="020B0A04020102020204" pitchFamily="34" charset="0"/>
              </a:rPr>
              <a:t>JULIO 22, 2020</a:t>
            </a:r>
            <a:endParaRPr lang="es-PE" altLang="es-PE" sz="1400" dirty="0">
              <a:solidFill>
                <a:srgbClr val="FF832F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0" y="6489690"/>
            <a:ext cx="9144000" cy="381000"/>
          </a:xfrm>
          <a:prstGeom prst="rect">
            <a:avLst/>
          </a:prstGeom>
          <a:solidFill>
            <a:srgbClr val="92613B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52400" y="6529388"/>
            <a:ext cx="891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PE" sz="1200" kern="1300" spc="900" dirty="0" smtClean="0">
                <a:solidFill>
                  <a:schemeClr val="bg1"/>
                </a:solidFill>
              </a:rPr>
              <a:t>INICIATIVA ANDINA</a:t>
            </a:r>
            <a:endParaRPr lang="en-US" altLang="es-PE" sz="1200" kern="1300" spc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92613B"/>
                </a:solidFill>
              </a:rPr>
              <a:t>Click to edit Master title style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92613B"/>
                </a:solidFill>
              </a:rPr>
              <a:t>Click to edit Master title style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92613B"/>
                </a:solidFill>
              </a:rPr>
              <a:t>Click to edit Master title style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289550"/>
            <a:ext cx="9144000" cy="1568450"/>
          </a:xfrm>
          <a:prstGeom prst="rect">
            <a:avLst/>
          </a:prstGeom>
          <a:solidFill>
            <a:srgbClr val="835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881112" y="906482"/>
            <a:ext cx="5105177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El CIP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organización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investigación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para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desarrollo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dedicada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 la papa,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camote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las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raíces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tubérculos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andinos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Ofrece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soluciones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científicas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innovadoras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para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mejorar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acceso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alimentos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nutritivos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asequibles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fomentar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crecimiento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sostenible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inclusivo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empresas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empleos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impulsar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resiliencia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climática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sistemas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agroalimentarios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raíces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tubérculos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 Con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sede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Lima,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Perú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el CIP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realiza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investigación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más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 20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países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África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Asia y </a:t>
            </a:r>
            <a:r>
              <a:rPr lang="en-US" altLang="en-US" sz="1100" dirty="0" err="1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América</a:t>
            </a:r>
            <a:r>
              <a:rPr lang="en-US" altLang="en-US" sz="1100" dirty="0">
                <a:solidFill>
                  <a:srgbClr val="6F2B0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Latina.</a:t>
            </a:r>
            <a:endParaRPr lang="en-US" altLang="en-US" sz="1100" dirty="0">
              <a:solidFill>
                <a:srgbClr val="6F2B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663300"/>
                </a:solidFill>
              </a:rPr>
              <a:t>www.cipotato.org</a:t>
            </a:r>
            <a:endParaRPr lang="es-PE" sz="1100" dirty="0">
              <a:solidFill>
                <a:srgbClr val="66330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es-PE" b="1" baseline="30000" dirty="0">
              <a:solidFill>
                <a:srgbClr val="6F2B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F2B01"/>
                </a:solidFill>
              </a:rPr>
              <a:t>El CIP </a:t>
            </a:r>
            <a:r>
              <a:rPr lang="en-US" sz="1100" dirty="0" err="1">
                <a:solidFill>
                  <a:srgbClr val="6F2B01"/>
                </a:solidFill>
              </a:rPr>
              <a:t>es</a:t>
            </a:r>
            <a:r>
              <a:rPr lang="en-US" sz="1100" dirty="0">
                <a:solidFill>
                  <a:srgbClr val="6F2B01"/>
                </a:solidFill>
              </a:rPr>
              <a:t> un </a:t>
            </a:r>
            <a:r>
              <a:rPr lang="en-US" sz="1100" dirty="0" err="1">
                <a:solidFill>
                  <a:srgbClr val="6F2B01"/>
                </a:solidFill>
              </a:rPr>
              <a:t>centro</a:t>
            </a:r>
            <a:r>
              <a:rPr lang="en-US" sz="1100" dirty="0">
                <a:solidFill>
                  <a:srgbClr val="6F2B01"/>
                </a:solidFill>
              </a:rPr>
              <a:t> de </a:t>
            </a:r>
            <a:r>
              <a:rPr lang="en-US" sz="1100" dirty="0" err="1">
                <a:solidFill>
                  <a:srgbClr val="6F2B01"/>
                </a:solidFill>
              </a:rPr>
              <a:t>investigación</a:t>
            </a:r>
            <a:r>
              <a:rPr lang="en-US" sz="1100" dirty="0">
                <a:solidFill>
                  <a:srgbClr val="6F2B01"/>
                </a:solidFill>
              </a:rPr>
              <a:t> del CGIAR.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F2B01"/>
                </a:solidFill>
              </a:rPr>
              <a:t>El CGIAR </a:t>
            </a:r>
            <a:r>
              <a:rPr lang="en-US" sz="1100" dirty="0" err="1">
                <a:solidFill>
                  <a:srgbClr val="6F2B01"/>
                </a:solidFill>
              </a:rPr>
              <a:t>es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una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asociación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mundial</a:t>
            </a:r>
            <a:r>
              <a:rPr lang="en-US" sz="1100" dirty="0">
                <a:solidFill>
                  <a:srgbClr val="6F2B01"/>
                </a:solidFill>
              </a:rPr>
              <a:t> de </a:t>
            </a:r>
            <a:r>
              <a:rPr lang="en-US" sz="1100" dirty="0" err="1">
                <a:solidFill>
                  <a:srgbClr val="6F2B01"/>
                </a:solidFill>
              </a:rPr>
              <a:t>investigación</a:t>
            </a:r>
            <a:r>
              <a:rPr lang="en-US" sz="1100" dirty="0">
                <a:solidFill>
                  <a:srgbClr val="6F2B01"/>
                </a:solidFill>
              </a:rPr>
              <a:t> para un </a:t>
            </a:r>
            <a:r>
              <a:rPr lang="en-US" sz="1100" dirty="0" err="1">
                <a:solidFill>
                  <a:srgbClr val="6F2B01"/>
                </a:solidFill>
              </a:rPr>
              <a:t>futuro</a:t>
            </a:r>
            <a:r>
              <a:rPr lang="en-US" sz="1100" dirty="0">
                <a:solidFill>
                  <a:srgbClr val="6F2B01"/>
                </a:solidFill>
              </a:rPr>
              <a:t> con </a:t>
            </a:r>
            <a:r>
              <a:rPr lang="en-US" sz="1100" dirty="0" err="1">
                <a:solidFill>
                  <a:srgbClr val="6F2B01"/>
                </a:solidFill>
              </a:rPr>
              <a:t>seguridad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alimentaria</a:t>
            </a:r>
            <a:r>
              <a:rPr lang="en-US" sz="1100" dirty="0">
                <a:solidFill>
                  <a:srgbClr val="6F2B01"/>
                </a:solidFill>
              </a:rPr>
              <a:t>. Su </a:t>
            </a:r>
            <a:r>
              <a:rPr lang="en-US" sz="1100" dirty="0" err="1">
                <a:solidFill>
                  <a:srgbClr val="6F2B01"/>
                </a:solidFill>
              </a:rPr>
              <a:t>ciencia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es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llevada</a:t>
            </a:r>
            <a:r>
              <a:rPr lang="en-US" sz="1100" dirty="0">
                <a:solidFill>
                  <a:srgbClr val="6F2B01"/>
                </a:solidFill>
              </a:rPr>
              <a:t> a la </a:t>
            </a:r>
            <a:r>
              <a:rPr lang="en-US" sz="1100" dirty="0" err="1">
                <a:solidFill>
                  <a:srgbClr val="6F2B01"/>
                </a:solidFill>
              </a:rPr>
              <a:t>práctica</a:t>
            </a:r>
            <a:r>
              <a:rPr lang="en-US" sz="1100" dirty="0">
                <a:solidFill>
                  <a:srgbClr val="6F2B01"/>
                </a:solidFill>
              </a:rPr>
              <a:t> </a:t>
            </a:r>
            <a:r>
              <a:rPr lang="en-US" sz="1100" dirty="0" err="1">
                <a:solidFill>
                  <a:srgbClr val="6F2B01"/>
                </a:solidFill>
              </a:rPr>
              <a:t>por</a:t>
            </a:r>
            <a:r>
              <a:rPr lang="en-US" sz="1100" dirty="0">
                <a:solidFill>
                  <a:srgbClr val="6F2B01"/>
                </a:solidFill>
              </a:rPr>
              <a:t> 15 </a:t>
            </a:r>
            <a:r>
              <a:rPr lang="en-US" sz="1100" dirty="0" err="1">
                <a:solidFill>
                  <a:srgbClr val="6F2B01"/>
                </a:solidFill>
              </a:rPr>
              <a:t>centros</a:t>
            </a:r>
            <a:r>
              <a:rPr lang="en-US" sz="1100" dirty="0">
                <a:solidFill>
                  <a:srgbClr val="6F2B01"/>
                </a:solidFill>
              </a:rPr>
              <a:t> de</a:t>
            </a:r>
            <a:r>
              <a:rPr lang="en-US" sz="1100" kern="1500" spc="-100" dirty="0">
                <a:solidFill>
                  <a:srgbClr val="6F2B01"/>
                </a:solidFill>
              </a:rPr>
              <a:t>.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investigación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en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estrecha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colaboración</a:t>
            </a:r>
            <a:r>
              <a:rPr lang="en-US" sz="1100" kern="100" spc="-10" dirty="0">
                <a:solidFill>
                  <a:srgbClr val="6F2B01"/>
                </a:solidFill>
              </a:rPr>
              <a:t> con </a:t>
            </a:r>
            <a:r>
              <a:rPr lang="en-US" sz="1100" kern="100" spc="-10" dirty="0" err="1">
                <a:solidFill>
                  <a:srgbClr val="6F2B01"/>
                </a:solidFill>
              </a:rPr>
              <a:t>cientos</a:t>
            </a:r>
            <a:r>
              <a:rPr lang="en-US" sz="1100" kern="100" spc="-10" dirty="0">
                <a:solidFill>
                  <a:srgbClr val="6F2B01"/>
                </a:solidFill>
              </a:rPr>
              <a:t> de </a:t>
            </a:r>
            <a:r>
              <a:rPr lang="en-US" sz="1100" kern="100" spc="-10" dirty="0" err="1">
                <a:solidFill>
                  <a:srgbClr val="6F2B01"/>
                </a:solidFill>
              </a:rPr>
              <a:t>socios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en</a:t>
            </a:r>
            <a:r>
              <a:rPr lang="en-US" sz="1100" kern="100" spc="-10" dirty="0">
                <a:solidFill>
                  <a:srgbClr val="6F2B01"/>
                </a:solidFill>
              </a:rPr>
              <a:t> </a:t>
            </a:r>
            <a:r>
              <a:rPr lang="en-US" sz="1100" kern="100" spc="-10" dirty="0" err="1">
                <a:solidFill>
                  <a:srgbClr val="6F2B01"/>
                </a:solidFill>
              </a:rPr>
              <a:t>todo</a:t>
            </a:r>
            <a:r>
              <a:rPr lang="en-US" sz="1100" kern="100" spc="-10" dirty="0">
                <a:solidFill>
                  <a:srgbClr val="6F2B01"/>
                </a:solidFill>
              </a:rPr>
              <a:t> el </a:t>
            </a:r>
            <a:r>
              <a:rPr lang="en-US" sz="1100" kern="100" spc="-10" dirty="0" err="1">
                <a:solidFill>
                  <a:srgbClr val="6F2B01"/>
                </a:solidFill>
              </a:rPr>
              <a:t>mundo</a:t>
            </a:r>
            <a:endParaRPr lang="en-US" sz="1100" kern="1500" spc="-100" dirty="0">
              <a:solidFill>
                <a:srgbClr val="6F2B0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63300"/>
                </a:solidFill>
              </a:rPr>
              <a:t>www.cgiar.org</a:t>
            </a:r>
            <a:endParaRPr lang="es-PE" sz="1100" dirty="0">
              <a:solidFill>
                <a:srgbClr val="663300"/>
              </a:solidFill>
            </a:endParaRPr>
          </a:p>
          <a:p>
            <a:pPr eaLnBrk="1" hangingPunct="1"/>
            <a:endParaRPr lang="en-US" altLang="es-PE" dirty="0"/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32" y="3073420"/>
            <a:ext cx="1309357" cy="1033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1039559"/>
            <a:ext cx="1496907" cy="62751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208880" y="5042356"/>
            <a:ext cx="7966870" cy="616723"/>
            <a:chOff x="1208880" y="5042356"/>
            <a:chExt cx="7966870" cy="616723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7726E6E-8F3B-43D1-997E-5EB65944AC57}"/>
                </a:ext>
              </a:extLst>
            </p:cNvPr>
            <p:cNvSpPr/>
            <p:nvPr/>
          </p:nvSpPr>
          <p:spPr>
            <a:xfrm>
              <a:off x="1208880" y="5042356"/>
              <a:ext cx="796687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 CIP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agradece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los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donantes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y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organizaciones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que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apoyan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globalmente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trabajo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través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 sus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contribuciones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al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Fondo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800" dirty="0" err="1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Fiduciario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del 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CGIAR: www.cgiar.org/funders</a:t>
              </a:r>
              <a:endParaRPr lang="en-US" sz="700" dirty="0">
                <a:solidFill>
                  <a:schemeClr val="bg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1318260" y="5454698"/>
              <a:ext cx="6978650" cy="204381"/>
              <a:chOff x="1318260" y="5378498"/>
              <a:chExt cx="6978650" cy="20438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A1075529-87E3-4759-A145-6D7FB49B5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8260" y="5382824"/>
                <a:ext cx="567472" cy="200055"/>
              </a:xfrm>
              <a:prstGeom prst="rect">
                <a:avLst/>
              </a:prstGeom>
            </p:spPr>
          </p:pic>
          <p:sp>
            <p:nvSpPr>
              <p:cNvPr id="2" name="CuadroTexto 1"/>
              <p:cNvSpPr txBox="1"/>
              <p:nvPr/>
            </p:nvSpPr>
            <p:spPr>
              <a:xfrm>
                <a:off x="1819910" y="5378498"/>
                <a:ext cx="6477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7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Esta </a:t>
                </a:r>
                <a:r>
                  <a:rPr lang="es-PE" sz="7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publicación está registrada por el Centro Internacional de la Papa (CIP). Está licenciada para su uso bajo la Licencia Internacional de Atribución 4.0 de </a:t>
                </a:r>
                <a:r>
                  <a:rPr lang="es-PE" sz="700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Creative</a:t>
                </a:r>
                <a:r>
                  <a:rPr lang="es-PE" sz="7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s-PE" sz="700" dirty="0" err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Commons</a:t>
                </a:r>
                <a:endParaRPr lang="es-PE" sz="700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98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P_Presentation_template">
  <a:themeElements>
    <a:clrScheme name="CIP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IP_Presentation_template">
  <a:themeElements>
    <a:clrScheme name="CIP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2DA10EFED7048B5576CB53B13DE67" ma:contentTypeVersion="0" ma:contentTypeDescription="Create a new document." ma:contentTypeScope="" ma:versionID="b1d1026937ba44e634e9c350c6d7f9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9afc93dc41c3b7c42ce3fa64da25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1BDB92-8A55-4EE9-89A9-EEA07B0FC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15F775-BA1A-4CCF-8FF2-E2ED12FDA36B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18839D-90CB-4416-87C9-7582C233C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Settings\clafosse\Local Settings\Temporary Internet Files\OLK243\CIP_Presentation_template.pot</Template>
  <TotalTime>830</TotalTime>
  <Words>246</Words>
  <Application>Microsoft Office PowerPoint</Application>
  <PresentationFormat>Presentación en pantalla (4:3)</PresentationFormat>
  <Paragraphs>19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Times New Roman</vt:lpstr>
      <vt:lpstr>CIP_Presentation_template</vt:lpstr>
      <vt:lpstr>1_CIP_Presentation_template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International Potato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clafosse</dc:creator>
  <cp:lastModifiedBy>Cecilias</cp:lastModifiedBy>
  <cp:revision>90</cp:revision>
  <cp:lastPrinted>2018-10-16T16:59:49Z</cp:lastPrinted>
  <dcterms:created xsi:type="dcterms:W3CDTF">2008-10-27T15:37:48Z</dcterms:created>
  <dcterms:modified xsi:type="dcterms:W3CDTF">2020-07-03T16:31:51Z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0x0101006482DA10EFED7048B5576CB53B13DE67</vt:lpwstr>
  </property>
  <property fmtid="{D5CDD505-2E9C-101B-9397-08002B2CF9AE}" pid="3" name="Order">
    <vt:r8>53200</vt:r8>
  </property>
</Properties>
</file>