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2399288" cy="43200638"/>
  <p:notesSz cx="6858000" cy="9144000"/>
  <p:defaultTextStyle>
    <a:defPPr>
      <a:defRPr lang="es-PE"/>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3" pos="7302" userDrawn="1">
          <p15:clr>
            <a:srgbClr val="A4A3A4"/>
          </p15:clr>
        </p15:guide>
        <p15:guide id="5" orient="horz" pos="7075" userDrawn="1">
          <p15:clr>
            <a:srgbClr val="A4A3A4"/>
          </p15:clr>
        </p15:guide>
        <p15:guide id="6" orient="horz" pos="26284" userDrawn="1">
          <p15:clr>
            <a:srgbClr val="A4A3A4"/>
          </p15:clr>
        </p15:guide>
        <p15:guide id="8" pos="997" userDrawn="1">
          <p15:clr>
            <a:srgbClr val="A4A3A4"/>
          </p15:clr>
        </p15:guide>
        <p15:guide id="9" pos="19390" userDrawn="1">
          <p15:clr>
            <a:srgbClr val="A4A3A4"/>
          </p15:clr>
        </p15:guide>
        <p15:guide id="11" pos="6780" userDrawn="1">
          <p15:clr>
            <a:srgbClr val="A4A3A4"/>
          </p15:clr>
        </p15:guide>
        <p15:guide id="13" pos="13062" userDrawn="1">
          <p15:clr>
            <a:srgbClr val="A4A3A4"/>
          </p15:clr>
        </p15:guide>
        <p15:guide id="14" pos="13584" userDrawn="1">
          <p15:clr>
            <a:srgbClr val="A4A3A4"/>
          </p15:clr>
        </p15:guide>
        <p15:guide id="15" orient="horz" pos="3455" userDrawn="1">
          <p15:clr>
            <a:srgbClr val="A4A3A4"/>
          </p15:clr>
        </p15:guide>
        <p15:guide id="16" pos="14378" userDrawn="1">
          <p15:clr>
            <a:srgbClr val="A4A3A4"/>
          </p15:clr>
        </p15:guide>
        <p15:guide id="17" orient="horz" pos="5510" userDrawn="1">
          <p15:clr>
            <a:srgbClr val="A4A3A4"/>
          </p15:clr>
        </p15:guide>
        <p15:guide id="18" orient="horz" pos="234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400D"/>
    <a:srgbClr val="B1510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p:normalViewPr>
  <p:slideViewPr>
    <p:cSldViewPr snapToGrid="0" showGuides="1">
      <p:cViewPr varScale="1">
        <p:scale>
          <a:sx n="18" d="100"/>
          <a:sy n="18" d="100"/>
        </p:scale>
        <p:origin x="3144" y="120"/>
      </p:cViewPr>
      <p:guideLst>
        <p:guide pos="7302"/>
        <p:guide orient="horz" pos="7075"/>
        <p:guide orient="horz" pos="26284"/>
        <p:guide pos="997"/>
        <p:guide pos="19390"/>
        <p:guide pos="6780"/>
        <p:guide pos="13062"/>
        <p:guide pos="13584"/>
        <p:guide orient="horz" pos="3455"/>
        <p:guide pos="14378"/>
        <p:guide orient="horz" pos="5510"/>
        <p:guide orient="horz" pos="23404"/>
      </p:guideLst>
    </p:cSldViewPr>
  </p:slideViewPr>
  <p:notesTextViewPr>
    <p:cViewPr>
      <p:scale>
        <a:sx n="1" d="1"/>
        <a:sy n="1" d="1"/>
      </p:scale>
      <p:origin x="0" y="0"/>
    </p:cViewPr>
  </p:notesTextViewPr>
  <p:notesViewPr>
    <p:cSldViewPr snapToGrid="0">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2CA0-AD15-49DF-99C1-BF1FB23E6603}" type="datetimeFigureOut">
              <a:rPr lang="en-US" smtClean="0"/>
              <a:t>9/10/2016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8ACA5-31FB-4CF3-B6BC-C762238397BB}" type="slidenum">
              <a:rPr lang="en-US" smtClean="0"/>
              <a:t>‹Nº›</a:t>
            </a:fld>
            <a:endParaRPr lang="en-US"/>
          </a:p>
        </p:txBody>
      </p:sp>
    </p:spTree>
    <p:extLst>
      <p:ext uri="{BB962C8B-B14F-4D97-AF65-F5344CB8AC3E}">
        <p14:creationId xmlns:p14="http://schemas.microsoft.com/office/powerpoint/2010/main" val="108741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0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ángulo 8"/>
          <p:cNvSpPr/>
          <p:nvPr userDrawn="1"/>
        </p:nvSpPr>
        <p:spPr>
          <a:xfrm>
            <a:off x="-1" y="5482480"/>
            <a:ext cx="21640801" cy="4307569"/>
          </a:xfrm>
          <a:prstGeom prst="rect">
            <a:avLst/>
          </a:prstGeom>
          <a:solidFill>
            <a:srgbClr val="B34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7"/>
          <p:cNvSpPr/>
          <p:nvPr userDrawn="1"/>
        </p:nvSpPr>
        <p:spPr>
          <a:xfrm>
            <a:off x="10782300" y="-1"/>
            <a:ext cx="10858500" cy="71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
          <p:cNvSpPr/>
          <p:nvPr userDrawn="1"/>
        </p:nvSpPr>
        <p:spPr>
          <a:xfrm>
            <a:off x="21564599" y="-1"/>
            <a:ext cx="10834689" cy="97900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6"/>
          <p:cNvSpPr/>
          <p:nvPr userDrawn="1"/>
        </p:nvSpPr>
        <p:spPr>
          <a:xfrm>
            <a:off x="0" y="0"/>
            <a:ext cx="10782300" cy="714375"/>
          </a:xfrm>
          <a:prstGeom prst="rect">
            <a:avLst/>
          </a:prstGeom>
          <a:solidFill>
            <a:srgbClr val="B34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18"/>
          <p:cNvSpPr/>
          <p:nvPr userDrawn="1"/>
        </p:nvSpPr>
        <p:spPr>
          <a:xfrm>
            <a:off x="11591925" y="42486262"/>
            <a:ext cx="20807363" cy="714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68300" y="1702084"/>
            <a:ext cx="6191249" cy="2933587"/>
          </a:xfrm>
          <a:prstGeom prst="rect">
            <a:avLst/>
          </a:prstGeom>
        </p:spPr>
      </p:pic>
    </p:spTree>
    <p:extLst>
      <p:ext uri="{BB962C8B-B14F-4D97-AF65-F5344CB8AC3E}">
        <p14:creationId xmlns:p14="http://schemas.microsoft.com/office/powerpoint/2010/main" val="125514450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06" userDrawn="1">
          <p15:clr>
            <a:srgbClr val="F26B43"/>
          </p15:clr>
        </p15:guide>
        <p15:guide id="2" pos="1020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21564600" y="42608456"/>
            <a:ext cx="10815543" cy="592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Text Box 3495"/>
          <p:cNvSpPr txBox="1">
            <a:spLocks noChangeArrowheads="1"/>
          </p:cNvSpPr>
          <p:nvPr/>
        </p:nvSpPr>
        <p:spPr bwMode="auto">
          <a:xfrm>
            <a:off x="1419225" y="5955733"/>
            <a:ext cx="19316700" cy="3554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6" rIns="90970" bIns="45486">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lnSpc>
                <a:spcPts val="9000"/>
              </a:lnSpc>
            </a:pPr>
            <a:r>
              <a:rPr lang="es-CO" altLang="es-PE" sz="9000" b="1" dirty="0">
                <a:solidFill>
                  <a:schemeClr val="bg1"/>
                </a:solidFill>
              </a:rPr>
              <a:t>Respuesta de tres variedades de papa en un </a:t>
            </a:r>
            <a:r>
              <a:rPr lang="es-CO" altLang="es-PE" sz="9000" b="1" dirty="0" smtClean="0">
                <a:solidFill>
                  <a:schemeClr val="bg1"/>
                </a:solidFill>
              </a:rPr>
              <a:t>sistema </a:t>
            </a:r>
            <a:r>
              <a:rPr lang="es-CO" altLang="es-PE" sz="9000" b="1" dirty="0" err="1" smtClean="0">
                <a:solidFill>
                  <a:schemeClr val="bg1"/>
                </a:solidFill>
              </a:rPr>
              <a:t>Aeropónico</a:t>
            </a:r>
            <a:r>
              <a:rPr lang="es-CO" altLang="es-PE" sz="9000" b="1" dirty="0" smtClean="0">
                <a:solidFill>
                  <a:schemeClr val="bg1"/>
                </a:solidFill>
              </a:rPr>
              <a:t> </a:t>
            </a:r>
            <a:r>
              <a:rPr lang="es-CO" altLang="es-PE" sz="9000" b="1" dirty="0">
                <a:solidFill>
                  <a:schemeClr val="bg1"/>
                </a:solidFill>
              </a:rPr>
              <a:t>novedoso </a:t>
            </a:r>
            <a:r>
              <a:rPr lang="es-ES" altLang="es-PE" sz="9000" b="1" dirty="0">
                <a:solidFill>
                  <a:schemeClr val="bg1"/>
                </a:solidFill>
              </a:rPr>
              <a:t>para la producción </a:t>
            </a:r>
            <a:endParaRPr lang="es-CO" altLang="es-PE" sz="9600" b="1" dirty="0">
              <a:solidFill>
                <a:schemeClr val="bg1"/>
              </a:solidFill>
            </a:endParaRPr>
          </a:p>
        </p:txBody>
      </p:sp>
      <p:sp>
        <p:nvSpPr>
          <p:cNvPr id="71" name="CuadroTexto 70"/>
          <p:cNvSpPr txBox="1"/>
          <p:nvPr/>
        </p:nvSpPr>
        <p:spPr>
          <a:xfrm>
            <a:off x="1496516" y="11049349"/>
            <a:ext cx="9359545" cy="8771632"/>
          </a:xfrm>
          <a:prstGeom prst="rect">
            <a:avLst/>
          </a:prstGeom>
          <a:noFill/>
        </p:spPr>
        <p:txBody>
          <a:bodyPr wrap="square" rtlCol="0">
            <a:spAutoFit/>
          </a:bodyPr>
          <a:lstStyle/>
          <a:p>
            <a:r>
              <a:rPr lang="en-US" sz="5000" b="1" dirty="0" smtClean="0">
                <a:solidFill>
                  <a:srgbClr val="B3400D"/>
                </a:solidFill>
                <a:latin typeface="Arial" panose="020B0604020202020204" pitchFamily="34" charset="0"/>
                <a:cs typeface="Arial" panose="020B0604020202020204" pitchFamily="34" charset="0"/>
              </a:rPr>
              <a:t>Background</a:t>
            </a:r>
          </a:p>
          <a:p>
            <a:pPr algn="just"/>
            <a:r>
              <a:rPr lang="en-US" sz="3000" dirty="0" smtClean="0">
                <a:latin typeface="Arial" panose="020B0604020202020204" pitchFamily="34" charset="0"/>
                <a:cs typeface="Arial" panose="020B0604020202020204" pitchFamily="34" charset="0"/>
              </a:rPr>
              <a:t>WRKY proteins are a superfamily of transcription factors involved in various </a:t>
            </a:r>
            <a:r>
              <a:rPr lang="en-US" sz="3000" dirty="0" err="1" smtClean="0">
                <a:latin typeface="Arial" panose="020B0604020202020204" pitchFamily="34" charset="0"/>
                <a:cs typeface="Arial" panose="020B0604020202020204" pitchFamily="34" charset="0"/>
              </a:rPr>
              <a:t>physiologial</a:t>
            </a:r>
            <a:r>
              <a:rPr lang="en-US" sz="3000" dirty="0" smtClean="0">
                <a:latin typeface="Arial" panose="020B0604020202020204" pitchFamily="34" charset="0"/>
                <a:cs typeface="Arial" panose="020B0604020202020204" pitchFamily="34" charset="0"/>
              </a:rPr>
              <a:t> processes in plants, including pathogen </a:t>
            </a:r>
            <a:r>
              <a:rPr lang="en-US" sz="3000" dirty="0" err="1" smtClean="0">
                <a:latin typeface="Arial" panose="020B0604020202020204" pitchFamily="34" charset="0"/>
                <a:cs typeface="Arial" panose="020B0604020202020204" pitchFamily="34" charset="0"/>
              </a:rPr>
              <a:t>defence</a:t>
            </a:r>
            <a:r>
              <a:rPr lang="en-US" sz="3000" dirty="0" smtClean="0">
                <a:latin typeface="Arial" panose="020B0604020202020204" pitchFamily="34" charset="0"/>
                <a:cs typeface="Arial" panose="020B0604020202020204" pitchFamily="34" charset="0"/>
              </a:rPr>
              <a:t>. WRKY </a:t>
            </a:r>
            <a:r>
              <a:rPr lang="en-US" sz="3000" dirty="0" err="1" smtClean="0">
                <a:latin typeface="Arial" panose="020B0604020202020204" pitchFamily="34" charset="0"/>
                <a:cs typeface="Arial" panose="020B0604020202020204" pitchFamily="34" charset="0"/>
              </a:rPr>
              <a:t>transciption</a:t>
            </a:r>
            <a:r>
              <a:rPr lang="en-US" sz="3000" dirty="0" smtClean="0">
                <a:latin typeface="Arial" panose="020B0604020202020204" pitchFamily="34" charset="0"/>
                <a:cs typeface="Arial" panose="020B0604020202020204" pitchFamily="34" charset="0"/>
              </a:rPr>
              <a:t> factors have been shown to act as both negative and positive regulators of </a:t>
            </a:r>
            <a:r>
              <a:rPr lang="en-US" sz="3000" dirty="0" err="1" smtClean="0">
                <a:latin typeface="Arial" panose="020B0604020202020204" pitchFamily="34" charset="0"/>
                <a:cs typeface="Arial" panose="020B0604020202020204" pitchFamily="34" charset="0"/>
              </a:rPr>
              <a:t>defence</a:t>
            </a:r>
            <a:r>
              <a:rPr lang="en-US" sz="3000" dirty="0" smtClean="0">
                <a:latin typeface="Arial" panose="020B0604020202020204" pitchFamily="34" charset="0"/>
                <a:cs typeface="Arial" panose="020B0604020202020204" pitchFamily="34" charset="0"/>
              </a:rPr>
              <a:t>, suggesting that they may operate through different regulatory complexes. The different roles can be partly determined by the topological features of the proteins. </a:t>
            </a:r>
          </a:p>
          <a:p>
            <a:pPr algn="just"/>
            <a:r>
              <a:rPr lang="en-US" sz="3000" dirty="0" smtClean="0">
                <a:latin typeface="Arial" panose="020B0604020202020204" pitchFamily="34" charset="0"/>
                <a:cs typeface="Arial" panose="020B0604020202020204" pitchFamily="34" charset="0"/>
              </a:rPr>
              <a:t>    The WRKY domain is defined by the conserved amino acid sequence WRKYGQK at the N-terminal end followed by a zinc-finger-like motif. WRKY proteins are classified based on the number of WRKY domains and the structure of the zinc-finger-like motif. </a:t>
            </a:r>
          </a:p>
          <a:p>
            <a:pPr algn="just"/>
            <a:r>
              <a:rPr lang="en-US" sz="3000" dirty="0" smtClean="0">
                <a:latin typeface="Arial" panose="020B0604020202020204" pitchFamily="34" charset="0"/>
                <a:cs typeface="Arial" panose="020B0604020202020204" pitchFamily="34" charset="0"/>
              </a:rPr>
              <a:t>    The data presented here is the first step towards unveiling the role of WRKY transcription factors in regulating pathogen </a:t>
            </a:r>
            <a:r>
              <a:rPr lang="en-US" sz="3000" dirty="0" err="1" smtClean="0">
                <a:latin typeface="Arial" panose="020B0604020202020204" pitchFamily="34" charset="0"/>
                <a:cs typeface="Arial" panose="020B0604020202020204" pitchFamily="34" charset="0"/>
              </a:rPr>
              <a:t>defence</a:t>
            </a:r>
            <a:r>
              <a:rPr lang="en-US" sz="3000" dirty="0" smtClean="0">
                <a:latin typeface="Arial" panose="020B0604020202020204" pitchFamily="34" charset="0"/>
                <a:cs typeface="Arial" panose="020B0604020202020204" pitchFamily="34" charset="0"/>
              </a:rPr>
              <a:t> responses in CIP’s potato germplasm.</a:t>
            </a:r>
            <a:endParaRPr lang="es-PE" sz="3000" dirty="0">
              <a:latin typeface="Arial" panose="020B0604020202020204" pitchFamily="34" charset="0"/>
              <a:cs typeface="Arial" panose="020B0604020202020204" pitchFamily="34" charset="0"/>
            </a:endParaRPr>
          </a:p>
        </p:txBody>
      </p:sp>
      <p:sp>
        <p:nvSpPr>
          <p:cNvPr id="72" name="Rectángulo 71"/>
          <p:cNvSpPr/>
          <p:nvPr/>
        </p:nvSpPr>
        <p:spPr>
          <a:xfrm>
            <a:off x="1582739" y="20059849"/>
            <a:ext cx="9180512" cy="146335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CuadroTexto 72"/>
          <p:cNvSpPr txBox="1"/>
          <p:nvPr/>
        </p:nvSpPr>
        <p:spPr>
          <a:xfrm>
            <a:off x="1497174" y="34900315"/>
            <a:ext cx="9406511" cy="7017306"/>
          </a:xfrm>
          <a:prstGeom prst="rect">
            <a:avLst/>
          </a:prstGeom>
          <a:noFill/>
        </p:spPr>
        <p:txBody>
          <a:bodyPr wrap="square" rtlCol="0">
            <a:spAutoFit/>
          </a:bodyPr>
          <a:lstStyle/>
          <a:p>
            <a:r>
              <a:rPr lang="en-US" sz="3000" b="1" dirty="0" smtClean="0">
                <a:solidFill>
                  <a:schemeClr val="accent2">
                    <a:lumMod val="75000"/>
                  </a:schemeClr>
                </a:solidFill>
                <a:latin typeface="Arial Narrow" panose="020B0606020202030204" pitchFamily="34" charset="0"/>
                <a:cs typeface="Arial" panose="020B0604020202020204" pitchFamily="34" charset="0"/>
              </a:rPr>
              <a:t>Figure 1. </a:t>
            </a:r>
            <a:r>
              <a:rPr lang="en-US" sz="3000" dirty="0" smtClean="0">
                <a:solidFill>
                  <a:schemeClr val="accent2">
                    <a:lumMod val="75000"/>
                  </a:schemeClr>
                </a:solidFill>
                <a:latin typeface="Arial Narrow" panose="020B0606020202030204" pitchFamily="34" charset="0"/>
                <a:cs typeface="Arial" panose="020B0604020202020204" pitchFamily="34" charset="0"/>
              </a:rPr>
              <a:t>Evolutionary relationships of 96 WRKY proteins.</a:t>
            </a:r>
          </a:p>
          <a:p>
            <a:endParaRPr lang="en-US" sz="3000" b="1" dirty="0">
              <a:solidFill>
                <a:schemeClr val="accent2">
                  <a:lumMod val="75000"/>
                </a:schemeClr>
              </a:solidFill>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with the C-X4-C motif typical to Group 2 but with a H-X-C motif typical for group 3. Groups 2d and 2e each form well 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with the C-X4-C motif typical to Group 2 but with a H-X-C motif typical to Group 2 but with a H-X-C motif typical for group 3. </a:t>
            </a:r>
            <a:endParaRPr lang="es-PE" sz="3000" b="1" dirty="0">
              <a:solidFill>
                <a:schemeClr val="accent2">
                  <a:lumMod val="75000"/>
                </a:schemeClr>
              </a:solidFill>
              <a:latin typeface="Arial" panose="020B0604020202020204" pitchFamily="34" charset="0"/>
              <a:cs typeface="Arial" panose="020B0604020202020204" pitchFamily="34" charset="0"/>
            </a:endParaRPr>
          </a:p>
        </p:txBody>
      </p:sp>
      <p:sp>
        <p:nvSpPr>
          <p:cNvPr id="79" name="CuadroTexto 78"/>
          <p:cNvSpPr txBox="1"/>
          <p:nvPr/>
        </p:nvSpPr>
        <p:spPr>
          <a:xfrm>
            <a:off x="21476579" y="11116024"/>
            <a:ext cx="9359546" cy="17635597"/>
          </a:xfrm>
          <a:prstGeom prst="rect">
            <a:avLst/>
          </a:prstGeom>
          <a:noFill/>
        </p:spPr>
        <p:txBody>
          <a:bodyPr wrap="square" rtlCol="0">
            <a:spAutoFit/>
          </a:bodyPr>
          <a:lstStyle/>
          <a:p>
            <a:pPr algn="just"/>
            <a:r>
              <a:rPr lang="en-US" sz="3000" dirty="0" smtClean="0">
                <a:latin typeface="Arial" panose="020B0604020202020204" pitchFamily="34" charset="0"/>
                <a:cs typeface="Arial" panose="020B0604020202020204" pitchFamily="34" charset="0"/>
              </a:rPr>
              <a:t>Groups 2d and 2e each form well supported phylogenetic groups. Group 4 is new as compared to Arabidopsis and is clearly distinguished by a </a:t>
            </a:r>
            <a:r>
              <a:rPr lang="en-US" sz="3000" dirty="0" err="1" smtClean="0">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different type of zinc finger motif with the C-X4-C motif typical to Group 2 but with a H-X-C motif typical for group 3.</a:t>
            </a: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smtClean="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p:txBody>
      </p:sp>
      <p:sp>
        <p:nvSpPr>
          <p:cNvPr id="80" name="CuadroTexto 79"/>
          <p:cNvSpPr txBox="1"/>
          <p:nvPr/>
        </p:nvSpPr>
        <p:spPr>
          <a:xfrm>
            <a:off x="21476579" y="26032686"/>
            <a:ext cx="9397217" cy="1938992"/>
          </a:xfrm>
          <a:prstGeom prst="rect">
            <a:avLst/>
          </a:prstGeom>
          <a:noFill/>
        </p:spPr>
        <p:txBody>
          <a:bodyPr wrap="square" rtlCol="0">
            <a:spAutoFit/>
          </a:bodyPr>
          <a:lstStyle/>
          <a:p>
            <a:pPr algn="just"/>
            <a:r>
              <a:rPr lang="en-US" sz="3000" b="1" dirty="0" smtClean="0">
                <a:solidFill>
                  <a:schemeClr val="accent2">
                    <a:lumMod val="75000"/>
                  </a:schemeClr>
                </a:solidFill>
                <a:latin typeface="Arial Narrow" panose="020B0606020202030204" pitchFamily="34" charset="0"/>
                <a:cs typeface="Arial" panose="020B0604020202020204" pitchFamily="34" charset="0"/>
              </a:rPr>
              <a:t>Figure 2. </a:t>
            </a:r>
            <a:r>
              <a:rPr lang="en-US" sz="3000" dirty="0" smtClean="0">
                <a:solidFill>
                  <a:schemeClr val="accent2">
                    <a:lumMod val="75000"/>
                  </a:schemeClr>
                </a:solidFill>
                <a:latin typeface="Arial Narrow" panose="020B0606020202030204" pitchFamily="34" charset="0"/>
                <a:cs typeface="Arial" panose="020B0604020202020204" pitchFamily="34" charset="0"/>
              </a:rPr>
              <a:t>Comparison of transcript accumulation in different tissues and in response to abiotic and biotic stimuli. Expression in DM is determined by FPKM (Fragments Per </a:t>
            </a:r>
            <a:r>
              <a:rPr lang="en-US" sz="3000" dirty="0" err="1" smtClean="0">
                <a:solidFill>
                  <a:schemeClr val="accent2">
                    <a:lumMod val="75000"/>
                  </a:schemeClr>
                </a:solidFill>
                <a:latin typeface="Arial Narrow" panose="020B0606020202030204" pitchFamily="34" charset="0"/>
                <a:cs typeface="Arial" panose="020B0604020202020204" pitchFamily="34" charset="0"/>
              </a:rPr>
              <a:t>Kilobase</a:t>
            </a:r>
            <a:r>
              <a:rPr lang="en-US" sz="3000" dirty="0" smtClean="0">
                <a:solidFill>
                  <a:schemeClr val="accent2">
                    <a:lumMod val="75000"/>
                  </a:schemeClr>
                </a:solidFill>
                <a:latin typeface="Arial Narrow" panose="020B0606020202030204" pitchFamily="34" charset="0"/>
                <a:cs typeface="Arial" panose="020B0604020202020204" pitchFamily="34" charset="0"/>
              </a:rPr>
              <a:t> of exon per Million fragments mapped) values (PGSC). </a:t>
            </a:r>
            <a:endParaRPr lang="es-PE" sz="3000" dirty="0">
              <a:solidFill>
                <a:schemeClr val="accent2">
                  <a:lumMod val="75000"/>
                </a:schemeClr>
              </a:solidFill>
              <a:latin typeface="Arial Narrow" panose="020B0606020202030204" pitchFamily="34" charset="0"/>
              <a:cs typeface="Arial" panose="020B0604020202020204" pitchFamily="34" charset="0"/>
            </a:endParaRPr>
          </a:p>
        </p:txBody>
      </p:sp>
      <p:sp>
        <p:nvSpPr>
          <p:cNvPr id="81" name="Rectángulo 80"/>
          <p:cNvSpPr/>
          <p:nvPr/>
        </p:nvSpPr>
        <p:spPr>
          <a:xfrm>
            <a:off x="21488400" y="14555085"/>
            <a:ext cx="9293226" cy="113665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9" name="Group 6150"/>
          <p:cNvGrpSpPr>
            <a:grpSpLocks/>
          </p:cNvGrpSpPr>
          <p:nvPr/>
        </p:nvGrpSpPr>
        <p:grpSpPr bwMode="auto">
          <a:xfrm>
            <a:off x="2194693" y="20264933"/>
            <a:ext cx="7848577" cy="13843199"/>
            <a:chOff x="816" y="9878"/>
            <a:chExt cx="8256" cy="14158"/>
          </a:xfrm>
        </p:grpSpPr>
        <p:sp>
          <p:nvSpPr>
            <p:cNvPr id="90" name="Text Box 5386"/>
            <p:cNvSpPr txBox="1">
              <a:spLocks noChangeArrowheads="1"/>
            </p:cNvSpPr>
            <p:nvPr/>
          </p:nvSpPr>
          <p:spPr bwMode="auto">
            <a:xfrm>
              <a:off x="4915" y="15024"/>
              <a:ext cx="10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3300"/>
                  </a:solidFill>
                  <a:latin typeface="Arial" panose="020B0604020202020204" pitchFamily="34" charset="0"/>
                </a:defRPr>
              </a:lvl1pPr>
              <a:lvl2pPr marL="742950" indent="-285750" eaLnBrk="0" hangingPunct="0">
                <a:defRPr sz="2400" b="1">
                  <a:solidFill>
                    <a:srgbClr val="003300"/>
                  </a:solidFill>
                  <a:latin typeface="Arial" panose="020B0604020202020204" pitchFamily="34" charset="0"/>
                </a:defRPr>
              </a:lvl2pPr>
              <a:lvl3pPr marL="1143000" indent="-228600" eaLnBrk="0" hangingPunct="0">
                <a:defRPr sz="2400" b="1">
                  <a:solidFill>
                    <a:srgbClr val="003300"/>
                  </a:solidFill>
                  <a:latin typeface="Arial" panose="020B0604020202020204" pitchFamily="34" charset="0"/>
                </a:defRPr>
              </a:lvl3pPr>
              <a:lvl4pPr marL="1600200" indent="-228600" eaLnBrk="0" hangingPunct="0">
                <a:defRPr sz="2400" b="1">
                  <a:solidFill>
                    <a:srgbClr val="003300"/>
                  </a:solidFill>
                  <a:latin typeface="Arial" panose="020B0604020202020204" pitchFamily="34" charset="0"/>
                </a:defRPr>
              </a:lvl4pPr>
              <a:lvl5pPr marL="2057400" indent="-228600" eaLnBrk="0" hangingPunct="0">
                <a:defRPr sz="2400" b="1">
                  <a:solidFill>
                    <a:srgbClr val="003300"/>
                  </a:solidFill>
                  <a:latin typeface="Arial" panose="020B0604020202020204" pitchFamily="34" charset="0"/>
                </a:defRPr>
              </a:lvl5pPr>
              <a:lvl6pPr marL="2514600" indent="-228600" algn="ctr" eaLnBrk="0" fontAlgn="base" hangingPunct="0">
                <a:spcBef>
                  <a:spcPct val="0"/>
                </a:spcBef>
                <a:spcAft>
                  <a:spcPct val="0"/>
                </a:spcAft>
                <a:defRPr sz="2400" b="1">
                  <a:solidFill>
                    <a:srgbClr val="003300"/>
                  </a:solidFill>
                  <a:latin typeface="Arial" panose="020B0604020202020204" pitchFamily="34" charset="0"/>
                </a:defRPr>
              </a:lvl6pPr>
              <a:lvl7pPr marL="2971800" indent="-228600" algn="ctr" eaLnBrk="0" fontAlgn="base" hangingPunct="0">
                <a:spcBef>
                  <a:spcPct val="0"/>
                </a:spcBef>
                <a:spcAft>
                  <a:spcPct val="0"/>
                </a:spcAft>
                <a:defRPr sz="2400" b="1">
                  <a:solidFill>
                    <a:srgbClr val="003300"/>
                  </a:solidFill>
                  <a:latin typeface="Arial" panose="020B0604020202020204" pitchFamily="34" charset="0"/>
                </a:defRPr>
              </a:lvl7pPr>
              <a:lvl8pPr marL="3429000" indent="-228600" algn="ctr" eaLnBrk="0" fontAlgn="base" hangingPunct="0">
                <a:spcBef>
                  <a:spcPct val="0"/>
                </a:spcBef>
                <a:spcAft>
                  <a:spcPct val="0"/>
                </a:spcAft>
                <a:defRPr sz="2400" b="1">
                  <a:solidFill>
                    <a:srgbClr val="003300"/>
                  </a:solidFill>
                  <a:latin typeface="Arial" panose="020B0604020202020204" pitchFamily="34" charset="0"/>
                </a:defRPr>
              </a:lvl8pPr>
              <a:lvl9pPr marL="3886200" indent="-228600" algn="ctr" eaLnBrk="0" fontAlgn="base" hangingPunct="0">
                <a:spcBef>
                  <a:spcPct val="0"/>
                </a:spcBef>
                <a:spcAft>
                  <a:spcPct val="0"/>
                </a:spcAft>
                <a:defRPr sz="2400" b="1">
                  <a:solidFill>
                    <a:srgbClr val="003300"/>
                  </a:solidFill>
                  <a:latin typeface="Arial" panose="020B0604020202020204" pitchFamily="34" charset="0"/>
                </a:defRPr>
              </a:lvl9pPr>
            </a:lstStyle>
            <a:p>
              <a:pPr algn="l"/>
              <a:endParaRPr lang="en-US" altLang="es-PE" b="0">
                <a:solidFill>
                  <a:schemeClr val="tx1"/>
                </a:solidFill>
              </a:endParaRPr>
            </a:p>
            <a:p>
              <a:pPr algn="l"/>
              <a:endParaRPr lang="en-US" altLang="es-PE" b="0">
                <a:solidFill>
                  <a:schemeClr val="tx1"/>
                </a:solidFill>
              </a:endParaRPr>
            </a:p>
          </p:txBody>
        </p:sp>
        <p:sp>
          <p:nvSpPr>
            <p:cNvPr id="91" name="Rectangle 5736"/>
            <p:cNvSpPr>
              <a:spLocks noChangeArrowheads="1"/>
            </p:cNvSpPr>
            <p:nvPr/>
          </p:nvSpPr>
          <p:spPr bwMode="auto">
            <a:xfrm>
              <a:off x="7152" y="9878"/>
              <a:ext cx="0" cy="411"/>
            </a:xfrm>
            <a:prstGeom prst="rect">
              <a:avLst/>
            </a:prstGeom>
            <a:solidFill>
              <a:srgbClr val="FFFF99">
                <a:alpha val="50195"/>
              </a:srgbClr>
            </a:solidFill>
            <a:ln w="9525">
              <a:solidFill>
                <a:schemeClr val="tx1"/>
              </a:solidFill>
              <a:miter lim="800000"/>
              <a:headEnd/>
              <a:tailEnd/>
            </a:ln>
          </p:spPr>
          <p:txBody>
            <a:bodyPr wrap="none" lIns="-2" tIns="-1" rIns="-2" bIns="-1" anchor="ctr">
              <a:spAutoFit/>
            </a:bodyPr>
            <a:lstStyle>
              <a:lvl1pPr defTabSz="1970088" eaLnBrk="0" hangingPunct="0">
                <a:defRPr sz="2400" b="1">
                  <a:solidFill>
                    <a:srgbClr val="003300"/>
                  </a:solidFill>
                  <a:latin typeface="Arial" panose="020B0604020202020204" pitchFamily="34" charset="0"/>
                </a:defRPr>
              </a:lvl1pPr>
              <a:lvl2pPr marL="742950" indent="-285750" defTabSz="1970088" eaLnBrk="0" hangingPunct="0">
                <a:defRPr sz="2400" b="1">
                  <a:solidFill>
                    <a:srgbClr val="003300"/>
                  </a:solidFill>
                  <a:latin typeface="Arial" panose="020B0604020202020204" pitchFamily="34" charset="0"/>
                </a:defRPr>
              </a:lvl2pPr>
              <a:lvl3pPr marL="1143000" indent="-228600" defTabSz="1970088" eaLnBrk="0" hangingPunct="0">
                <a:defRPr sz="2400" b="1">
                  <a:solidFill>
                    <a:srgbClr val="003300"/>
                  </a:solidFill>
                  <a:latin typeface="Arial" panose="020B0604020202020204" pitchFamily="34" charset="0"/>
                </a:defRPr>
              </a:lvl3pPr>
              <a:lvl4pPr marL="1600200" indent="-228600" defTabSz="1970088" eaLnBrk="0" hangingPunct="0">
                <a:defRPr sz="2400" b="1">
                  <a:solidFill>
                    <a:srgbClr val="003300"/>
                  </a:solidFill>
                  <a:latin typeface="Arial" panose="020B0604020202020204" pitchFamily="34" charset="0"/>
                </a:defRPr>
              </a:lvl4pPr>
              <a:lvl5pPr marL="2057400" indent="-228600" defTabSz="1970088" eaLnBrk="0" hangingPunct="0">
                <a:defRPr sz="2400" b="1">
                  <a:solidFill>
                    <a:srgbClr val="003300"/>
                  </a:solidFill>
                  <a:latin typeface="Arial" panose="020B0604020202020204" pitchFamily="34" charset="0"/>
                </a:defRPr>
              </a:lvl5pPr>
              <a:lvl6pPr marL="2514600" indent="-228600" algn="ctr" defTabSz="1970088" eaLnBrk="0" fontAlgn="base" hangingPunct="0">
                <a:spcBef>
                  <a:spcPct val="0"/>
                </a:spcBef>
                <a:spcAft>
                  <a:spcPct val="0"/>
                </a:spcAft>
                <a:defRPr sz="2400" b="1">
                  <a:solidFill>
                    <a:srgbClr val="003300"/>
                  </a:solidFill>
                  <a:latin typeface="Arial" panose="020B0604020202020204" pitchFamily="34" charset="0"/>
                </a:defRPr>
              </a:lvl6pPr>
              <a:lvl7pPr marL="2971800" indent="-228600" algn="ctr" defTabSz="1970088" eaLnBrk="0" fontAlgn="base" hangingPunct="0">
                <a:spcBef>
                  <a:spcPct val="0"/>
                </a:spcBef>
                <a:spcAft>
                  <a:spcPct val="0"/>
                </a:spcAft>
                <a:defRPr sz="2400" b="1">
                  <a:solidFill>
                    <a:srgbClr val="003300"/>
                  </a:solidFill>
                  <a:latin typeface="Arial" panose="020B0604020202020204" pitchFamily="34" charset="0"/>
                </a:defRPr>
              </a:lvl7pPr>
              <a:lvl8pPr marL="3429000" indent="-228600" algn="ctr" defTabSz="1970088" eaLnBrk="0" fontAlgn="base" hangingPunct="0">
                <a:spcBef>
                  <a:spcPct val="0"/>
                </a:spcBef>
                <a:spcAft>
                  <a:spcPct val="0"/>
                </a:spcAft>
                <a:defRPr sz="2400" b="1">
                  <a:solidFill>
                    <a:srgbClr val="003300"/>
                  </a:solidFill>
                  <a:latin typeface="Arial" panose="020B0604020202020204" pitchFamily="34" charset="0"/>
                </a:defRPr>
              </a:lvl8pPr>
              <a:lvl9pPr marL="3886200" indent="-228600" algn="ctr" defTabSz="1970088" eaLnBrk="0" fontAlgn="base" hangingPunct="0">
                <a:spcBef>
                  <a:spcPct val="0"/>
                </a:spcBef>
                <a:spcAft>
                  <a:spcPct val="0"/>
                </a:spcAft>
                <a:defRPr sz="2400" b="1">
                  <a:solidFill>
                    <a:srgbClr val="003300"/>
                  </a:solidFill>
                  <a:latin typeface="Arial" panose="020B0604020202020204" pitchFamily="34" charset="0"/>
                </a:defRPr>
              </a:lvl9pPr>
            </a:lstStyle>
            <a:p>
              <a:pPr eaLnBrk="1" hangingPunct="1"/>
              <a:endParaRPr lang="en-US" altLang="es-PE" sz="2000" dirty="0"/>
            </a:p>
          </p:txBody>
        </p:sp>
        <p:sp>
          <p:nvSpPr>
            <p:cNvPr id="92" name="Rectangle 5751"/>
            <p:cNvSpPr>
              <a:spLocks noChangeArrowheads="1"/>
            </p:cNvSpPr>
            <p:nvPr/>
          </p:nvSpPr>
          <p:spPr bwMode="auto">
            <a:xfrm>
              <a:off x="7206" y="12422"/>
              <a:ext cx="0" cy="411"/>
            </a:xfrm>
            <a:prstGeom prst="rect">
              <a:avLst/>
            </a:prstGeom>
            <a:solidFill>
              <a:srgbClr val="FFFF99">
                <a:alpha val="50195"/>
              </a:srgbClr>
            </a:solidFill>
            <a:ln w="9525">
              <a:solidFill>
                <a:schemeClr val="tx1"/>
              </a:solidFill>
              <a:miter lim="800000"/>
              <a:headEnd/>
              <a:tailEnd/>
            </a:ln>
          </p:spPr>
          <p:txBody>
            <a:bodyPr wrap="none" lIns="-2" tIns="-1" rIns="-2" bIns="-1" anchor="ctr">
              <a:spAutoFit/>
            </a:bodyPr>
            <a:lstStyle>
              <a:lvl1pPr defTabSz="1970088" eaLnBrk="0" hangingPunct="0">
                <a:defRPr sz="2400" b="1">
                  <a:solidFill>
                    <a:srgbClr val="003300"/>
                  </a:solidFill>
                  <a:latin typeface="Arial" panose="020B0604020202020204" pitchFamily="34" charset="0"/>
                </a:defRPr>
              </a:lvl1pPr>
              <a:lvl2pPr marL="742950" indent="-285750" defTabSz="1970088" eaLnBrk="0" hangingPunct="0">
                <a:defRPr sz="2400" b="1">
                  <a:solidFill>
                    <a:srgbClr val="003300"/>
                  </a:solidFill>
                  <a:latin typeface="Arial" panose="020B0604020202020204" pitchFamily="34" charset="0"/>
                </a:defRPr>
              </a:lvl2pPr>
              <a:lvl3pPr marL="1143000" indent="-228600" defTabSz="1970088" eaLnBrk="0" hangingPunct="0">
                <a:defRPr sz="2400" b="1">
                  <a:solidFill>
                    <a:srgbClr val="003300"/>
                  </a:solidFill>
                  <a:latin typeface="Arial" panose="020B0604020202020204" pitchFamily="34" charset="0"/>
                </a:defRPr>
              </a:lvl3pPr>
              <a:lvl4pPr marL="1600200" indent="-228600" defTabSz="1970088" eaLnBrk="0" hangingPunct="0">
                <a:defRPr sz="2400" b="1">
                  <a:solidFill>
                    <a:srgbClr val="003300"/>
                  </a:solidFill>
                  <a:latin typeface="Arial" panose="020B0604020202020204" pitchFamily="34" charset="0"/>
                </a:defRPr>
              </a:lvl4pPr>
              <a:lvl5pPr marL="2057400" indent="-228600" defTabSz="1970088" eaLnBrk="0" hangingPunct="0">
                <a:defRPr sz="2400" b="1">
                  <a:solidFill>
                    <a:srgbClr val="003300"/>
                  </a:solidFill>
                  <a:latin typeface="Arial" panose="020B0604020202020204" pitchFamily="34" charset="0"/>
                </a:defRPr>
              </a:lvl5pPr>
              <a:lvl6pPr marL="2514600" indent="-228600" algn="ctr" defTabSz="1970088" eaLnBrk="0" fontAlgn="base" hangingPunct="0">
                <a:spcBef>
                  <a:spcPct val="0"/>
                </a:spcBef>
                <a:spcAft>
                  <a:spcPct val="0"/>
                </a:spcAft>
                <a:defRPr sz="2400" b="1">
                  <a:solidFill>
                    <a:srgbClr val="003300"/>
                  </a:solidFill>
                  <a:latin typeface="Arial" panose="020B0604020202020204" pitchFamily="34" charset="0"/>
                </a:defRPr>
              </a:lvl6pPr>
              <a:lvl7pPr marL="2971800" indent="-228600" algn="ctr" defTabSz="1970088" eaLnBrk="0" fontAlgn="base" hangingPunct="0">
                <a:spcBef>
                  <a:spcPct val="0"/>
                </a:spcBef>
                <a:spcAft>
                  <a:spcPct val="0"/>
                </a:spcAft>
                <a:defRPr sz="2400" b="1">
                  <a:solidFill>
                    <a:srgbClr val="003300"/>
                  </a:solidFill>
                  <a:latin typeface="Arial" panose="020B0604020202020204" pitchFamily="34" charset="0"/>
                </a:defRPr>
              </a:lvl7pPr>
              <a:lvl8pPr marL="3429000" indent="-228600" algn="ctr" defTabSz="1970088" eaLnBrk="0" fontAlgn="base" hangingPunct="0">
                <a:spcBef>
                  <a:spcPct val="0"/>
                </a:spcBef>
                <a:spcAft>
                  <a:spcPct val="0"/>
                </a:spcAft>
                <a:defRPr sz="2400" b="1">
                  <a:solidFill>
                    <a:srgbClr val="003300"/>
                  </a:solidFill>
                  <a:latin typeface="Arial" panose="020B0604020202020204" pitchFamily="34" charset="0"/>
                </a:defRPr>
              </a:lvl8pPr>
              <a:lvl9pPr marL="3886200" indent="-228600" algn="ctr" defTabSz="1970088" eaLnBrk="0" fontAlgn="base" hangingPunct="0">
                <a:spcBef>
                  <a:spcPct val="0"/>
                </a:spcBef>
                <a:spcAft>
                  <a:spcPct val="0"/>
                </a:spcAft>
                <a:defRPr sz="2400" b="1">
                  <a:solidFill>
                    <a:srgbClr val="003300"/>
                  </a:solidFill>
                  <a:latin typeface="Arial" panose="020B0604020202020204" pitchFamily="34" charset="0"/>
                </a:defRPr>
              </a:lvl9pPr>
            </a:lstStyle>
            <a:p>
              <a:pPr eaLnBrk="1" hangingPunct="1"/>
              <a:endParaRPr lang="en-US" altLang="es-PE" sz="2000" dirty="0"/>
            </a:p>
          </p:txBody>
        </p:sp>
        <p:pic>
          <p:nvPicPr>
            <p:cNvPr id="93" name="Picture 6134" descr="NJ tre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0128"/>
              <a:ext cx="3582" cy="1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6136"/>
            <p:cNvPicPr>
              <a:picLocks noChangeAspect="1" noChangeArrowheads="1"/>
            </p:cNvPicPr>
            <p:nvPr/>
          </p:nvPicPr>
          <p:blipFill>
            <a:blip r:embed="rId3">
              <a:extLst>
                <a:ext uri="{28A0092B-C50C-407E-A947-70E740481C1C}">
                  <a14:useLocalDpi xmlns:a14="http://schemas.microsoft.com/office/drawing/2010/main" val="0"/>
                </a:ext>
              </a:extLst>
            </a:blip>
            <a:srcRect l="15625" t="25781" r="23750" b="39844"/>
            <a:stretch>
              <a:fillRect/>
            </a:stretch>
          </p:blipFill>
          <p:spPr bwMode="auto">
            <a:xfrm>
              <a:off x="4416" y="10272"/>
              <a:ext cx="4656"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6137"/>
            <p:cNvPicPr>
              <a:picLocks noChangeAspect="1" noChangeArrowheads="1"/>
            </p:cNvPicPr>
            <p:nvPr/>
          </p:nvPicPr>
          <p:blipFill>
            <a:blip r:embed="rId4">
              <a:extLst>
                <a:ext uri="{28A0092B-C50C-407E-A947-70E740481C1C}">
                  <a14:useLocalDpi xmlns:a14="http://schemas.microsoft.com/office/drawing/2010/main" val="0"/>
                </a:ext>
              </a:extLst>
            </a:blip>
            <a:srcRect l="15625" t="44531" r="25000" b="17969"/>
            <a:stretch>
              <a:fillRect/>
            </a:stretch>
          </p:blipFill>
          <p:spPr bwMode="auto">
            <a:xfrm>
              <a:off x="4416" y="12816"/>
              <a:ext cx="456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6138"/>
            <p:cNvPicPr>
              <a:picLocks noChangeAspect="1" noChangeArrowheads="1"/>
            </p:cNvPicPr>
            <p:nvPr/>
          </p:nvPicPr>
          <p:blipFill>
            <a:blip r:embed="rId5">
              <a:extLst>
                <a:ext uri="{28A0092B-C50C-407E-A947-70E740481C1C}">
                  <a14:useLocalDpi xmlns:a14="http://schemas.microsoft.com/office/drawing/2010/main" val="0"/>
                </a:ext>
              </a:extLst>
            </a:blip>
            <a:srcRect l="15625" t="42969" r="24374" b="38281"/>
            <a:stretch>
              <a:fillRect/>
            </a:stretch>
          </p:blipFill>
          <p:spPr bwMode="auto">
            <a:xfrm>
              <a:off x="4416" y="15648"/>
              <a:ext cx="460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6139"/>
            <p:cNvPicPr>
              <a:picLocks noChangeAspect="1" noChangeArrowheads="1"/>
            </p:cNvPicPr>
            <p:nvPr/>
          </p:nvPicPr>
          <p:blipFill>
            <a:blip r:embed="rId6">
              <a:extLst>
                <a:ext uri="{28A0092B-C50C-407E-A947-70E740481C1C}">
                  <a14:useLocalDpi xmlns:a14="http://schemas.microsoft.com/office/drawing/2010/main" val="0"/>
                </a:ext>
              </a:extLst>
            </a:blip>
            <a:srcRect l="15625" t="33594" r="24374" b="57031"/>
            <a:stretch>
              <a:fillRect/>
            </a:stretch>
          </p:blipFill>
          <p:spPr bwMode="auto">
            <a:xfrm>
              <a:off x="4416" y="17184"/>
              <a:ext cx="460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140"/>
            <p:cNvPicPr>
              <a:picLocks noChangeAspect="1" noChangeArrowheads="1"/>
            </p:cNvPicPr>
            <p:nvPr/>
          </p:nvPicPr>
          <p:blipFill>
            <a:blip r:embed="rId7">
              <a:extLst>
                <a:ext uri="{28A0092B-C50C-407E-A947-70E740481C1C}">
                  <a14:useLocalDpi xmlns:a14="http://schemas.microsoft.com/office/drawing/2010/main" val="0"/>
                </a:ext>
              </a:extLst>
            </a:blip>
            <a:srcRect l="15625" t="53906" r="25000" b="21875"/>
            <a:stretch>
              <a:fillRect/>
            </a:stretch>
          </p:blipFill>
          <p:spPr bwMode="auto">
            <a:xfrm>
              <a:off x="4416" y="19344"/>
              <a:ext cx="456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6141"/>
            <p:cNvPicPr>
              <a:picLocks noChangeAspect="1" noChangeArrowheads="1"/>
            </p:cNvPicPr>
            <p:nvPr/>
          </p:nvPicPr>
          <p:blipFill>
            <a:blip r:embed="rId7">
              <a:extLst>
                <a:ext uri="{28A0092B-C50C-407E-A947-70E740481C1C}">
                  <a14:useLocalDpi xmlns:a14="http://schemas.microsoft.com/office/drawing/2010/main" val="0"/>
                </a:ext>
              </a:extLst>
            </a:blip>
            <a:srcRect l="15625" t="78125" r="25000" b="7031"/>
            <a:stretch>
              <a:fillRect/>
            </a:stretch>
          </p:blipFill>
          <p:spPr bwMode="auto">
            <a:xfrm>
              <a:off x="4416" y="18048"/>
              <a:ext cx="456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6142"/>
            <p:cNvPicPr>
              <a:picLocks noChangeAspect="1" noChangeArrowheads="1"/>
            </p:cNvPicPr>
            <p:nvPr/>
          </p:nvPicPr>
          <p:blipFill>
            <a:blip r:embed="rId8">
              <a:extLst>
                <a:ext uri="{28A0092B-C50C-407E-A947-70E740481C1C}">
                  <a14:useLocalDpi xmlns:a14="http://schemas.microsoft.com/office/drawing/2010/main" val="0"/>
                </a:ext>
              </a:extLst>
            </a:blip>
            <a:srcRect l="15625" t="28125" r="24374" b="46094"/>
            <a:stretch>
              <a:fillRect/>
            </a:stretch>
          </p:blipFill>
          <p:spPr bwMode="auto">
            <a:xfrm>
              <a:off x="4416" y="22368"/>
              <a:ext cx="460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6143"/>
            <p:cNvPicPr>
              <a:picLocks noChangeAspect="1" noChangeArrowheads="1"/>
            </p:cNvPicPr>
            <p:nvPr/>
          </p:nvPicPr>
          <p:blipFill>
            <a:blip r:embed="rId9">
              <a:extLst>
                <a:ext uri="{28A0092B-C50C-407E-A947-70E740481C1C}">
                  <a14:useLocalDpi xmlns:a14="http://schemas.microsoft.com/office/drawing/2010/main" val="0"/>
                </a:ext>
              </a:extLst>
            </a:blip>
            <a:srcRect l="15625" t="11719" r="25000" b="73438"/>
            <a:stretch>
              <a:fillRect/>
            </a:stretch>
          </p:blipFill>
          <p:spPr bwMode="auto">
            <a:xfrm>
              <a:off x="4416" y="21120"/>
              <a:ext cx="456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 name="Picture 5525" descr="m_h_expression clusters"/>
          <p:cNvPicPr>
            <a:picLocks noChangeAspect="1" noChangeArrowheads="1"/>
          </p:cNvPicPr>
          <p:nvPr/>
        </p:nvPicPr>
        <p:blipFill>
          <a:blip r:embed="rId10">
            <a:extLst>
              <a:ext uri="{28A0092B-C50C-407E-A947-70E740481C1C}">
                <a14:useLocalDpi xmlns:a14="http://schemas.microsoft.com/office/drawing/2010/main" val="0"/>
              </a:ext>
            </a:extLst>
          </a:blip>
          <a:srcRect r="26501"/>
          <a:stretch>
            <a:fillRect/>
          </a:stretch>
        </p:blipFill>
        <p:spPr bwMode="auto">
          <a:xfrm>
            <a:off x="22160756" y="15703768"/>
            <a:ext cx="8175159" cy="90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1488400" y="28656488"/>
            <a:ext cx="9293225" cy="8710077"/>
          </a:xfrm>
          <a:prstGeom prst="rect">
            <a:avLst/>
          </a:prstGeom>
          <a:noFill/>
        </p:spPr>
        <p:txBody>
          <a:bodyPr wrap="square" rtlCol="0">
            <a:spAutoFit/>
          </a:bodyPr>
          <a:lstStyle/>
          <a:p>
            <a:pPr algn="just"/>
            <a:r>
              <a:rPr lang="en-US" sz="5000" b="1" dirty="0">
                <a:solidFill>
                  <a:srgbClr val="B3400D"/>
                </a:solidFill>
                <a:latin typeface="Arial" panose="020B0604020202020204" pitchFamily="34" charset="0"/>
                <a:cs typeface="Arial" panose="020B0604020202020204" pitchFamily="34" charset="0"/>
              </a:rPr>
              <a:t>Transcript profiles</a:t>
            </a:r>
            <a:endParaRPr lang="en-US" sz="3000" b="1" dirty="0">
              <a:solidFill>
                <a:srgbClr val="B3400D"/>
              </a:solidFill>
              <a:latin typeface="Arial" panose="020B0604020202020204" pitchFamily="34" charset="0"/>
              <a:cs typeface="Arial" panose="020B0604020202020204" pitchFamily="34" charset="0"/>
            </a:endParaRPr>
          </a:p>
          <a:p>
            <a:pPr algn="just"/>
            <a:r>
              <a:rPr lang="en-US" sz="3000" dirty="0">
                <a:latin typeface="Arial" panose="020B0604020202020204" pitchFamily="34" charset="0"/>
                <a:cs typeface="Arial" panose="020B0604020202020204" pitchFamily="34" charset="0"/>
              </a:rPr>
              <a:t>For 77 of the WRKY peptides transcripts were detected among the RNA sequence libraries. Most of the transcripts had a low abundancy suggesting  low level of expression, but there are also transcripts that accumulate in large amounts in certain tissues or after biotic or abiotic stimuli (Figure 2). For example, the first transcript in Figure 2 has a relatively high expression across all treatments, with the highest expression in biotic stress treated leaves. This transcript corresponds to a WRKY protein from Group 1 that is highly similar (99%) to a double WRKY protein PPS8 of S. </a:t>
            </a:r>
            <a:r>
              <a:rPr lang="en-US" sz="3000" dirty="0" err="1">
                <a:latin typeface="Arial" panose="020B0604020202020204" pitchFamily="34" charset="0"/>
                <a:cs typeface="Arial" panose="020B0604020202020204" pitchFamily="34" charset="0"/>
              </a:rPr>
              <a:t>tuberosum</a:t>
            </a:r>
            <a:r>
              <a:rPr lang="en-US" sz="3000" dirty="0">
                <a:latin typeface="Arial" panose="020B0604020202020204" pitchFamily="34" charset="0"/>
                <a:cs typeface="Arial" panose="020B0604020202020204" pitchFamily="34" charset="0"/>
              </a:rPr>
              <a:t>, which is a candidate substrate for MAPKs that play pivotal roles in induced </a:t>
            </a:r>
            <a:r>
              <a:rPr lang="en-US" sz="3000" dirty="0" smtClean="0">
                <a:latin typeface="Arial" panose="020B0604020202020204" pitchFamily="34" charset="0"/>
                <a:cs typeface="Arial" panose="020B0604020202020204" pitchFamily="34" charset="0"/>
              </a:rPr>
              <a:t>WRKY </a:t>
            </a:r>
            <a:r>
              <a:rPr lang="en-US" sz="3000" dirty="0">
                <a:latin typeface="Arial" panose="020B0604020202020204" pitchFamily="34" charset="0"/>
                <a:cs typeface="Arial" panose="020B0604020202020204" pitchFamily="34" charset="0"/>
              </a:rPr>
              <a:t>transcription factors are part of complex co-regulatory mechanisms and more detailed expression studies are required to identify their role </a:t>
            </a:r>
            <a:r>
              <a:rPr lang="en-US" sz="3000" dirty="0" err="1">
                <a:latin typeface="Arial" panose="020B0604020202020204" pitchFamily="34" charset="0"/>
                <a:cs typeface="Arial" panose="020B0604020202020204" pitchFamily="34" charset="0"/>
              </a:rPr>
              <a:t>dfence</a:t>
            </a:r>
            <a:r>
              <a:rPr lang="en-US" sz="3000" dirty="0">
                <a:latin typeface="Arial" panose="020B0604020202020204" pitchFamily="34" charset="0"/>
                <a:cs typeface="Arial" panose="020B0604020202020204" pitchFamily="34" charset="0"/>
              </a:rPr>
              <a:t> response regulation</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pic>
        <p:nvPicPr>
          <p:cNvPr id="27" name="Picture 42" descr="LogoCorpoica"/>
          <p:cNvPicPr>
            <a:picLocks noChangeAspect="1" noChangeArrowheads="1"/>
          </p:cNvPicPr>
          <p:nvPr/>
        </p:nvPicPr>
        <p:blipFill>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989680" y="38934031"/>
            <a:ext cx="5230048" cy="20162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0" descr="LgUNALM"/>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62326" y="38238562"/>
            <a:ext cx="3136408" cy="3419667"/>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p:cNvSpPr txBox="1"/>
          <p:nvPr/>
        </p:nvSpPr>
        <p:spPr>
          <a:xfrm>
            <a:off x="11474417" y="11116024"/>
            <a:ext cx="9359547" cy="27330559"/>
          </a:xfrm>
          <a:prstGeom prst="rect">
            <a:avLst/>
          </a:prstGeom>
          <a:noFill/>
        </p:spPr>
        <p:txBody>
          <a:bodyPr wrap="square" rtlCol="0">
            <a:spAutoFit/>
          </a:bodyPr>
          <a:lstStyle/>
          <a:p>
            <a:pPr algn="just"/>
            <a:r>
              <a:rPr lang="en-US" sz="3000" b="1" dirty="0" smtClean="0">
                <a:solidFill>
                  <a:schemeClr val="accent2">
                    <a:lumMod val="75000"/>
                  </a:schemeClr>
                </a:solidFill>
                <a:latin typeface="Arial" panose="020B0604020202020204" pitchFamily="34" charset="0"/>
                <a:cs typeface="Arial" panose="020B0604020202020204" pitchFamily="34" charset="0"/>
              </a:rPr>
              <a:t>The evolutionary history was inferred using the Neighbor-Joining method [2]. The bootstrap consensus tree inferred from 1000 replicates [3] is taken to represent the evolutionary history of the taxa analyzed [3]. Branches corresponding to partitions reproduced in less than 50% bootstrap replicates are collapsed. The percentage of replicate trees in which the associated taxa clustered together in the bootstrap test (1000 replicates) are shown next to the branches [3]. The evolutionary distances were computed using the Poisson correction method [4] and are in the units of the number of amino acid substitutions per site. All positions containing gaps and missing data were eliminated from the dataset (Complete deletion option). There were a total of 61 positions in the final dataset. Phylogenetic analyses were conducted in MEGA4 [5]. Sequence alignment of each group with each groups characteristic motifs are shown on the right.</a:t>
            </a:r>
          </a:p>
          <a:p>
            <a:pPr algn="just"/>
            <a:endParaRPr lang="en-US" sz="3000" dirty="0" smtClean="0">
              <a:latin typeface="Arial" panose="020B0604020202020204" pitchFamily="34" charset="0"/>
              <a:cs typeface="Arial" panose="020B0604020202020204" pitchFamily="34" charset="0"/>
            </a:endParaRPr>
          </a:p>
          <a:p>
            <a:pPr algn="just"/>
            <a:r>
              <a:rPr lang="en-US" sz="5000" b="1" dirty="0" smtClean="0">
                <a:solidFill>
                  <a:srgbClr val="B1510F"/>
                </a:solidFill>
                <a:latin typeface="Arial" panose="020B0604020202020204" pitchFamily="34" charset="0"/>
                <a:cs typeface="Arial" panose="020B0604020202020204" pitchFamily="34" charset="0"/>
              </a:rPr>
              <a:t>Methods</a:t>
            </a:r>
          </a:p>
          <a:p>
            <a:pPr algn="just"/>
            <a:r>
              <a:rPr lang="en-US" sz="3000" dirty="0" smtClean="0">
                <a:latin typeface="Arial" panose="020B0604020202020204" pitchFamily="34" charset="0"/>
                <a:cs typeface="Arial" panose="020B0604020202020204" pitchFamily="34" charset="0"/>
              </a:rPr>
              <a:t>WRKY </a:t>
            </a:r>
            <a:r>
              <a:rPr lang="en-US" sz="3000" dirty="0" err="1" smtClean="0">
                <a:latin typeface="Arial" panose="020B0604020202020204" pitchFamily="34" charset="0"/>
                <a:cs typeface="Arial" panose="020B0604020202020204" pitchFamily="34" charset="0"/>
              </a:rPr>
              <a:t>Pfam</a:t>
            </a:r>
            <a:r>
              <a:rPr lang="en-US" sz="3000" dirty="0" smtClean="0">
                <a:latin typeface="Arial" panose="020B0604020202020204" pitchFamily="34" charset="0"/>
                <a:cs typeface="Arial" panose="020B0604020202020204" pitchFamily="34" charset="0"/>
              </a:rPr>
              <a:t> profile PF03106 consisting of the alignment of 34 WRKY type sequences was used to mine the PGSC DM peptides with HMMER algorithm and 135 sequences were obtained. After alignment the proteins lacking either the WRKY motif  or part of the zinc finger motif were removed. WRKY domains (75 amino acids) of 96 proteins were subjected to phylogenetic analysis by MEGA4 and NJ consensus tree was computed (Figure 1). Potential leucine zippers, leucine repeats and coiled coil domains were predicted in full length WRKY proteins using 2ZIP server at http://2zip.molgen.mpg.de/.</a:t>
            </a:r>
          </a:p>
          <a:p>
            <a:pPr algn="just"/>
            <a:endParaRPr lang="en-US" sz="3000" dirty="0" smtClean="0">
              <a:latin typeface="Arial" panose="020B0604020202020204" pitchFamily="34" charset="0"/>
              <a:cs typeface="Arial" panose="020B0604020202020204" pitchFamily="34" charset="0"/>
            </a:endParaRPr>
          </a:p>
          <a:p>
            <a:r>
              <a:rPr lang="en-US" sz="5000" b="1" dirty="0" smtClean="0">
                <a:solidFill>
                  <a:srgbClr val="B3400D"/>
                </a:solidFill>
                <a:latin typeface="Arial" panose="020B0604020202020204" pitchFamily="34" charset="0"/>
                <a:cs typeface="Arial" panose="020B0604020202020204" pitchFamily="34" charset="0"/>
              </a:rPr>
              <a:t>Potato WRKY protein Phylogeny</a:t>
            </a:r>
          </a:p>
          <a:p>
            <a:pPr algn="just"/>
            <a:r>
              <a:rPr lang="en-US" sz="3000" dirty="0" smtClean="0">
                <a:latin typeface="Arial" panose="020B0604020202020204" pitchFamily="34" charset="0"/>
                <a:cs typeface="Arial" panose="020B0604020202020204" pitchFamily="34" charset="0"/>
              </a:rPr>
              <a:t>The groups previously classified in Arabidopsis  [1] were identified: Group 1 proteins contain 2 WRKY domains and based on the C-terminal WRKY domain alone do not form a clearly supported group in phylogenetic tree. Part of the group 2b proteins cluster together with group 2a proteins.  However, these groups can be differentiated on the N-terminal region of the protein before the WRKY domain. Only group 2a proteins were found to contain a predicted leucine zipper (LZ) whereas some of the group 2b proteins contain a coiled coil (CC) domain. </a:t>
            </a:r>
          </a:p>
          <a:p>
            <a:pPr algn="just"/>
            <a:endParaRPr lang="en-US" sz="3000" dirty="0">
              <a:latin typeface="Arial" panose="020B0604020202020204" pitchFamily="34" charset="0"/>
              <a:cs typeface="Arial" panose="020B0604020202020204" pitchFamily="34" charset="0"/>
            </a:endParaRPr>
          </a:p>
          <a:p>
            <a:pPr algn="just"/>
            <a:r>
              <a:rPr lang="en-US" sz="3000" dirty="0">
                <a:latin typeface="Arial" panose="020B0604020202020204" pitchFamily="34" charset="0"/>
                <a:cs typeface="Arial" panose="020B0604020202020204" pitchFamily="34" charset="0"/>
              </a:rPr>
              <a:t>Groups 2d and 2e each form well supported phylogenetic groups. Group 4 is new as compared to Arabidopsis and is clearly distinguished by a </a:t>
            </a:r>
            <a:r>
              <a:rPr lang="en-US" sz="3000" dirty="0" err="1">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different type of zinc finger motif with the C-X4-C motif typical to Group 2 but with a H-X-C motif typical for group 3. Groups 2d and 2e each form well </a:t>
            </a:r>
            <a:r>
              <a:rPr lang="en-US" sz="3000" dirty="0" smtClean="0">
                <a:latin typeface="Arial" panose="020B0604020202020204" pitchFamily="34" charset="0"/>
                <a:cs typeface="Arial" panose="020B0604020202020204" pitchFamily="34" charset="0"/>
              </a:rPr>
              <a:t>supported</a:t>
            </a:r>
            <a:endParaRPr lang="en-US" sz="3000" dirty="0">
              <a:latin typeface="Arial" panose="020B0604020202020204" pitchFamily="34" charset="0"/>
              <a:cs typeface="Arial" panose="020B0604020202020204" pitchFamily="34" charset="0"/>
            </a:endParaRPr>
          </a:p>
          <a:p>
            <a:pPr algn="just"/>
            <a:r>
              <a:rPr lang="en-US" sz="3000" dirty="0" smtClean="0">
                <a:latin typeface="Arial" panose="020B0604020202020204" pitchFamily="34" charset="0"/>
                <a:cs typeface="Arial" panose="020B0604020202020204" pitchFamily="34" charset="0"/>
              </a:rPr>
              <a:t> </a:t>
            </a:r>
          </a:p>
          <a:p>
            <a:r>
              <a:rPr lang="en-US" sz="3000" dirty="0" smtClean="0">
                <a:latin typeface="Arial" panose="020B0604020202020204" pitchFamily="34" charset="0"/>
                <a:cs typeface="Arial" panose="020B0604020202020204" pitchFamily="34" charset="0"/>
              </a:rPr>
              <a:t>	</a:t>
            </a:r>
            <a:endParaRPr lang="es-PE" sz="3000" dirty="0">
              <a:latin typeface="Arial" panose="020B0604020202020204" pitchFamily="34" charset="0"/>
              <a:cs typeface="Arial" panose="020B0604020202020204" pitchFamily="34" charset="0"/>
            </a:endParaRPr>
          </a:p>
        </p:txBody>
      </p:sp>
      <p:sp>
        <p:nvSpPr>
          <p:cNvPr id="32" name="Text Box 3493"/>
          <p:cNvSpPr txBox="1">
            <a:spLocks noChangeArrowheads="1"/>
          </p:cNvSpPr>
          <p:nvPr/>
        </p:nvSpPr>
        <p:spPr bwMode="auto">
          <a:xfrm>
            <a:off x="22736145" y="848473"/>
            <a:ext cx="8648423" cy="89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6" rIns="90970" bIns="45486">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s-PE" sz="4000" b="1" dirty="0">
                <a:solidFill>
                  <a:srgbClr val="B3400D"/>
                </a:solidFill>
              </a:rPr>
              <a:t>Julián </a:t>
            </a:r>
            <a:r>
              <a:rPr lang="en-US" altLang="es-PE" sz="4000" b="1" dirty="0" smtClean="0">
                <a:solidFill>
                  <a:srgbClr val="B3400D"/>
                </a:solidFill>
              </a:rPr>
              <a:t>Mateus</a:t>
            </a:r>
            <a:r>
              <a:rPr lang="en-US" altLang="es-PE" sz="4000" b="1" baseline="30000" dirty="0" smtClean="0">
                <a:solidFill>
                  <a:srgbClr val="B3400D"/>
                </a:solidFill>
              </a:rPr>
              <a:t>1</a:t>
            </a:r>
            <a:r>
              <a:rPr lang="en-US" altLang="es-PE" sz="4000" b="1" dirty="0">
                <a:solidFill>
                  <a:srgbClr val="B3400D"/>
                </a:solidFill>
              </a:rPr>
              <a:t> • </a:t>
            </a:r>
            <a:r>
              <a:rPr lang="en-US" altLang="es-PE" sz="4000" b="1" dirty="0" smtClean="0">
                <a:solidFill>
                  <a:srgbClr val="B3400D"/>
                </a:solidFill>
              </a:rPr>
              <a:t>Stef </a:t>
            </a:r>
            <a:r>
              <a:rPr lang="en-US" altLang="es-PE" sz="4000" b="1" dirty="0">
                <a:solidFill>
                  <a:srgbClr val="B3400D"/>
                </a:solidFill>
              </a:rPr>
              <a:t>de </a:t>
            </a:r>
            <a:r>
              <a:rPr lang="en-US" altLang="es-PE" sz="4000" b="1" dirty="0" smtClean="0">
                <a:solidFill>
                  <a:srgbClr val="B3400D"/>
                </a:solidFill>
              </a:rPr>
              <a:t>Haan</a:t>
            </a:r>
            <a:r>
              <a:rPr lang="en-US" altLang="es-PE" sz="4000" b="1" baseline="30000" dirty="0" smtClean="0">
                <a:solidFill>
                  <a:srgbClr val="B3400D"/>
                </a:solidFill>
              </a:rPr>
              <a:t>2 </a:t>
            </a:r>
            <a:r>
              <a:rPr lang="en-US" altLang="es-PE" sz="4000" b="1" dirty="0" smtClean="0">
                <a:solidFill>
                  <a:srgbClr val="B3400D"/>
                </a:solidFill>
              </a:rPr>
              <a:t>Carlos Chuquillanqui</a:t>
            </a:r>
            <a:r>
              <a:rPr lang="en-US" altLang="es-PE" sz="4000" b="1" baseline="30000" dirty="0" smtClean="0">
                <a:solidFill>
                  <a:srgbClr val="B3400D"/>
                </a:solidFill>
              </a:rPr>
              <a:t>2</a:t>
            </a:r>
            <a:r>
              <a:rPr lang="en-US" altLang="es-PE" sz="4000" b="1" dirty="0">
                <a:solidFill>
                  <a:srgbClr val="B3400D"/>
                </a:solidFill>
              </a:rPr>
              <a:t> </a:t>
            </a:r>
            <a:endParaRPr lang="en-US" altLang="es-PE" sz="4000" b="1" dirty="0" smtClean="0">
              <a:solidFill>
                <a:srgbClr val="B3400D"/>
              </a:solidFill>
            </a:endParaRPr>
          </a:p>
          <a:p>
            <a:pPr eaLnBrk="1" hangingPunct="1"/>
            <a:r>
              <a:rPr lang="en-US" altLang="es-PE" sz="4000" b="1" dirty="0" smtClean="0">
                <a:solidFill>
                  <a:srgbClr val="B3400D"/>
                </a:solidFill>
              </a:rPr>
              <a:t>Ian Barker</a:t>
            </a:r>
            <a:r>
              <a:rPr lang="en-US" altLang="es-PE" sz="4000" b="1" baseline="30000" dirty="0" smtClean="0">
                <a:solidFill>
                  <a:srgbClr val="B3400D"/>
                </a:solidFill>
              </a:rPr>
              <a:t>2</a:t>
            </a:r>
            <a:r>
              <a:rPr lang="en-US" altLang="es-PE" sz="4000" b="1" dirty="0">
                <a:solidFill>
                  <a:srgbClr val="B3400D"/>
                </a:solidFill>
              </a:rPr>
              <a:t> • Alfredo </a:t>
            </a:r>
            <a:r>
              <a:rPr lang="en-US" altLang="es-PE" sz="4000" b="1" dirty="0" smtClean="0">
                <a:solidFill>
                  <a:srgbClr val="B3400D"/>
                </a:solidFill>
              </a:rPr>
              <a:t>Rodríguez</a:t>
            </a:r>
            <a:r>
              <a:rPr lang="en-US" altLang="es-PE" sz="4000" b="1" baseline="30000" dirty="0">
                <a:solidFill>
                  <a:srgbClr val="B3400D"/>
                </a:solidFill>
              </a:rPr>
              <a:t> 3</a:t>
            </a:r>
            <a:r>
              <a:rPr lang="en-US" altLang="es-PE" sz="4000" b="1" dirty="0" smtClean="0">
                <a:solidFill>
                  <a:srgbClr val="B3400D"/>
                </a:solidFill>
              </a:rPr>
              <a:t> </a:t>
            </a:r>
          </a:p>
          <a:p>
            <a:pPr eaLnBrk="1" hangingPunct="1"/>
            <a:endParaRPr lang="en-US" altLang="es-PE" sz="4000" b="1" dirty="0">
              <a:solidFill>
                <a:srgbClr val="B3400D"/>
              </a:solidFill>
              <a:latin typeface="Calibri" panose="020F0502020204030204" pitchFamily="34" charset="0"/>
              <a:cs typeface="Times New Roman" panose="02020603050405020304" pitchFamily="18" charset="0"/>
            </a:endParaRPr>
          </a:p>
          <a:p>
            <a:pPr eaLnBrk="1" hangingPunct="1"/>
            <a:r>
              <a:rPr lang="es-ES" altLang="es-PE" sz="3200" baseline="30000" dirty="0" smtClean="0">
                <a:latin typeface="Arial Narrow" panose="020B0606020202030204" pitchFamily="34" charset="0"/>
              </a:rPr>
              <a:t>1</a:t>
            </a:r>
            <a:r>
              <a:rPr lang="es-ES" altLang="es-PE" sz="3200" dirty="0" smtClean="0">
                <a:latin typeface="Arial Narrow" panose="020B0606020202030204" pitchFamily="34" charset="0"/>
              </a:rPr>
              <a:t> </a:t>
            </a:r>
            <a:r>
              <a:rPr lang="es-ES" altLang="es-PE" sz="3200" dirty="0">
                <a:latin typeface="Arial Narrow" panose="020B0606020202030204" pitchFamily="34" charset="0"/>
              </a:rPr>
              <a:t>Corporación Colombiana de Investigación Agropecuaria (CORPOICA). Centro de Investigación </a:t>
            </a:r>
            <a:r>
              <a:rPr lang="es-ES" altLang="es-PE" sz="3200" dirty="0" err="1">
                <a:latin typeface="Arial Narrow" panose="020B0606020202030204" pitchFamily="34" charset="0"/>
              </a:rPr>
              <a:t>Tibaitatá</a:t>
            </a:r>
            <a:r>
              <a:rPr lang="es-ES" altLang="es-PE" sz="3200" dirty="0">
                <a:latin typeface="Arial Narrow" panose="020B0606020202030204" pitchFamily="34" charset="0"/>
              </a:rPr>
              <a:t>. </a:t>
            </a:r>
            <a:r>
              <a:rPr lang="es-ES" altLang="es-PE" sz="3200" dirty="0" smtClean="0">
                <a:latin typeface="Arial Narrow" panose="020B0606020202030204" pitchFamily="34" charset="0"/>
              </a:rPr>
              <a:t>• Km </a:t>
            </a:r>
            <a:r>
              <a:rPr lang="es-ES" altLang="es-PE" sz="3200" dirty="0">
                <a:latin typeface="Arial Narrow" panose="020B0606020202030204" pitchFamily="34" charset="0"/>
              </a:rPr>
              <a:t>14 vía Bogotá – Mosquera. </a:t>
            </a:r>
            <a:r>
              <a:rPr lang="it-IT" altLang="es-PE" sz="3200" dirty="0" smtClean="0">
                <a:latin typeface="Arial Narrow" panose="020B0606020202030204" pitchFamily="34" charset="0"/>
              </a:rPr>
              <a:t>Colombia  </a:t>
            </a:r>
          </a:p>
          <a:p>
            <a:pPr eaLnBrk="1" hangingPunct="1"/>
            <a:endParaRPr lang="it-IT" altLang="es-PE" sz="3200" baseline="30000" dirty="0">
              <a:latin typeface="Arial Narrow" panose="020B0606020202030204" pitchFamily="34" charset="0"/>
            </a:endParaRPr>
          </a:p>
          <a:p>
            <a:pPr eaLnBrk="1" hangingPunct="1"/>
            <a:r>
              <a:rPr lang="it-IT" altLang="es-PE" sz="3200" baseline="30000" dirty="0" smtClean="0">
                <a:latin typeface="Arial Narrow" panose="020B0606020202030204" pitchFamily="34" charset="0"/>
              </a:rPr>
              <a:t>2</a:t>
            </a:r>
            <a:r>
              <a:rPr lang="it-IT" altLang="es-PE" sz="3200" dirty="0" smtClean="0">
                <a:latin typeface="Arial Narrow" panose="020B0606020202030204" pitchFamily="34" charset="0"/>
              </a:rPr>
              <a:t> </a:t>
            </a:r>
            <a:r>
              <a:rPr lang="it-IT" altLang="es-PE" sz="3200" dirty="0">
                <a:latin typeface="Arial Narrow" panose="020B0606020202030204" pitchFamily="34" charset="0"/>
              </a:rPr>
              <a:t>International Potato Center (CIP). </a:t>
            </a:r>
            <a:r>
              <a:rPr lang="fr-FR" altLang="es-PE" sz="3200" dirty="0" err="1">
                <a:latin typeface="Arial Narrow" panose="020B0606020202030204" pitchFamily="34" charset="0"/>
              </a:rPr>
              <a:t>Germplasm</a:t>
            </a:r>
            <a:r>
              <a:rPr lang="fr-FR" altLang="es-PE" sz="3200" dirty="0">
                <a:latin typeface="Arial Narrow" panose="020B0606020202030204" pitchFamily="34" charset="0"/>
              </a:rPr>
              <a:t> </a:t>
            </a:r>
            <a:r>
              <a:rPr lang="fr-FR" altLang="es-PE" sz="3200" dirty="0" err="1">
                <a:latin typeface="Arial Narrow" panose="020B0606020202030204" pitchFamily="34" charset="0"/>
              </a:rPr>
              <a:t>Enhancement</a:t>
            </a:r>
            <a:r>
              <a:rPr lang="fr-FR" altLang="es-PE" sz="3200" dirty="0">
                <a:latin typeface="Arial Narrow" panose="020B0606020202030204" pitchFamily="34" charset="0"/>
              </a:rPr>
              <a:t> and </a:t>
            </a:r>
            <a:r>
              <a:rPr lang="fr-FR" altLang="es-PE" sz="3200" dirty="0" err="1">
                <a:latin typeface="Arial Narrow" panose="020B0606020202030204" pitchFamily="34" charset="0"/>
              </a:rPr>
              <a:t>Crop</a:t>
            </a:r>
            <a:r>
              <a:rPr lang="fr-FR" altLang="es-PE" sz="3200" dirty="0">
                <a:latin typeface="Arial Narrow" panose="020B0606020202030204" pitchFamily="34" charset="0"/>
              </a:rPr>
              <a:t> </a:t>
            </a:r>
            <a:r>
              <a:rPr lang="fr-FR" altLang="es-PE" sz="3200" dirty="0" err="1" smtClean="0">
                <a:latin typeface="Arial Narrow" panose="020B0606020202030204" pitchFamily="34" charset="0"/>
              </a:rPr>
              <a:t>Improvement-Crop</a:t>
            </a:r>
            <a:r>
              <a:rPr lang="fr-FR" altLang="es-PE" sz="3200" dirty="0" smtClean="0">
                <a:latin typeface="Arial Narrow" panose="020B0606020202030204" pitchFamily="34" charset="0"/>
              </a:rPr>
              <a:t> </a:t>
            </a:r>
            <a:r>
              <a:rPr lang="fr-FR" altLang="es-PE" sz="3200" dirty="0">
                <a:latin typeface="Arial Narrow" panose="020B0606020202030204" pitchFamily="34" charset="0"/>
              </a:rPr>
              <a:t>Management Division </a:t>
            </a:r>
            <a:r>
              <a:rPr lang="fr-FR" altLang="es-PE" sz="3200" dirty="0" smtClean="0">
                <a:latin typeface="Arial Narrow" panose="020B0606020202030204" pitchFamily="34" charset="0"/>
              </a:rPr>
              <a:t>• Av</a:t>
            </a:r>
            <a:r>
              <a:rPr lang="fr-FR" altLang="es-PE" sz="3200" dirty="0">
                <a:latin typeface="Arial Narrow" panose="020B0606020202030204" pitchFamily="34" charset="0"/>
              </a:rPr>
              <a:t>. La Molina 1895. La Molina. </a:t>
            </a:r>
            <a:r>
              <a:rPr lang="es-ES" altLang="es-PE" sz="3200" dirty="0">
                <a:latin typeface="Arial Narrow" panose="020B0606020202030204" pitchFamily="34" charset="0"/>
              </a:rPr>
              <a:t>Lima 12. </a:t>
            </a:r>
            <a:r>
              <a:rPr lang="es-ES" altLang="es-PE" sz="3200" dirty="0" smtClean="0">
                <a:latin typeface="Arial Narrow" panose="020B0606020202030204" pitchFamily="34" charset="0"/>
              </a:rPr>
              <a:t>Perú </a:t>
            </a:r>
          </a:p>
          <a:p>
            <a:pPr eaLnBrk="1" hangingPunct="1"/>
            <a:endParaRPr lang="es-ES" altLang="es-PE" sz="3200" dirty="0">
              <a:latin typeface="Arial Narrow" panose="020B0606020202030204" pitchFamily="34" charset="0"/>
            </a:endParaRPr>
          </a:p>
          <a:p>
            <a:pPr eaLnBrk="1" hangingPunct="1"/>
            <a:r>
              <a:rPr lang="es-ES" altLang="es-PE" sz="3200" baseline="30000" dirty="0" smtClean="0">
                <a:latin typeface="Arial Narrow" panose="020B0606020202030204" pitchFamily="34" charset="0"/>
              </a:rPr>
              <a:t>3</a:t>
            </a:r>
            <a:r>
              <a:rPr lang="es-ES" altLang="es-PE" sz="3200" dirty="0" smtClean="0">
                <a:latin typeface="Arial Narrow" panose="020B0606020202030204" pitchFamily="34" charset="0"/>
              </a:rPr>
              <a:t> </a:t>
            </a:r>
            <a:r>
              <a:rPr lang="es-ES" altLang="es-PE" sz="3200" dirty="0">
                <a:latin typeface="Arial Narrow" panose="020B0606020202030204" pitchFamily="34" charset="0"/>
              </a:rPr>
              <a:t>Universidad Nacional Agraria La Molina. Centro de Investigación de Hidroponía y Nutrición Mineral Departamento de Biología</a:t>
            </a:r>
            <a:r>
              <a:rPr lang="es-ES" altLang="es-PE" sz="3200" dirty="0" smtClean="0">
                <a:latin typeface="Arial Narrow" panose="020B0606020202030204" pitchFamily="34" charset="0"/>
              </a:rPr>
              <a:t>. • Av</a:t>
            </a:r>
            <a:r>
              <a:rPr lang="es-ES" altLang="es-PE" sz="3200" dirty="0">
                <a:latin typeface="Arial Narrow" panose="020B0606020202030204" pitchFamily="34" charset="0"/>
              </a:rPr>
              <a:t>. La Molina s/n. La Molina. </a:t>
            </a:r>
            <a:r>
              <a:rPr lang="en-US" altLang="es-PE" sz="3200" dirty="0">
                <a:latin typeface="Arial Narrow" panose="020B0606020202030204" pitchFamily="34" charset="0"/>
              </a:rPr>
              <a:t>Lima 12. </a:t>
            </a:r>
            <a:r>
              <a:rPr lang="en-US" altLang="es-PE" sz="3200" dirty="0" err="1">
                <a:latin typeface="Arial Narrow" panose="020B0606020202030204" pitchFamily="34" charset="0"/>
              </a:rPr>
              <a:t>Perú</a:t>
            </a:r>
            <a:endParaRPr lang="en-US" altLang="es-PE" sz="3200" dirty="0">
              <a:latin typeface="Arial Narrow" panose="020B0606020202030204" pitchFamily="34" charset="0"/>
            </a:endParaRPr>
          </a:p>
          <a:p>
            <a:pPr eaLnBrk="1" hangingPunct="1"/>
            <a:r>
              <a:rPr lang="en-US" altLang="es-PE" sz="4000" b="1" baseline="30000" dirty="0" smtClean="0">
                <a:solidFill>
                  <a:srgbClr val="990000"/>
                </a:solidFill>
                <a:latin typeface="Calibri" panose="020F0502020204030204" pitchFamily="34" charset="0"/>
                <a:cs typeface="Times New Roman" panose="02020603050405020304" pitchFamily="18" charset="0"/>
              </a:rPr>
              <a:t> </a:t>
            </a:r>
            <a:endParaRPr lang="en-US" altLang="es-PE" sz="2400" b="1" dirty="0">
              <a:solidFill>
                <a:srgbClr val="F60A5E"/>
              </a:solidFill>
              <a:latin typeface="Calibri" panose="020F0502020204030204" pitchFamily="34" charset="0"/>
            </a:endParaRPr>
          </a:p>
        </p:txBody>
      </p:sp>
      <p:pic>
        <p:nvPicPr>
          <p:cNvPr id="2" name="Imagen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41541" y="38430819"/>
            <a:ext cx="7748914" cy="2976254"/>
          </a:xfrm>
          <a:prstGeom prst="rect">
            <a:avLst/>
          </a:prstGeom>
        </p:spPr>
      </p:pic>
    </p:spTree>
    <p:extLst>
      <p:ext uri="{BB962C8B-B14F-4D97-AF65-F5344CB8AC3E}">
        <p14:creationId xmlns:p14="http://schemas.microsoft.com/office/powerpoint/2010/main" val="7152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TotalTime>
  <Words>1049</Words>
  <Application>Microsoft Office PowerPoint</Application>
  <PresentationFormat>Personalizado</PresentationFormat>
  <Paragraphs>62</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Arial Narrow</vt:lpstr>
      <vt:lpstr>Calibri</vt:lpstr>
      <vt:lpstr>Times New Roman</vt:lpstr>
      <vt:lpstr>Tema de Office</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cp:lastModifiedBy>
  <cp:revision>63</cp:revision>
  <dcterms:created xsi:type="dcterms:W3CDTF">2016-03-15T18:27:48Z</dcterms:created>
  <dcterms:modified xsi:type="dcterms:W3CDTF">2016-09-10T20:19:43Z</dcterms:modified>
</cp:coreProperties>
</file>