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8"/>
  </p:notesMasterIdLst>
  <p:sldIdLst>
    <p:sldId id="274" r:id="rId6"/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68D70-EA96-40D9-9CDD-706784FBF5C2}" v="1" dt="2026-10-01T14:08:41.9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14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fantas, Viviana  (CIP)" userId="41338b86-57da-4a67-a56e-bfced8f3c54c" providerId="ADAL" clId="{B98486F8-FFB1-4620-9524-94DE20E3433D}"/>
    <pc:docChg chg="addSld delSld modSld">
      <pc:chgData name="Infantas, Viviana  (CIP)" userId="41338b86-57da-4a67-a56e-bfced8f3c54c" providerId="ADAL" clId="{B98486F8-FFB1-4620-9524-94DE20E3433D}" dt="2026-10-01T14:08:41.994" v="1"/>
      <pc:docMkLst>
        <pc:docMk/>
      </pc:docMkLst>
      <pc:sldChg chg="add">
        <pc:chgData name="Infantas, Viviana  (CIP)" userId="41338b86-57da-4a67-a56e-bfced8f3c54c" providerId="ADAL" clId="{B98486F8-FFB1-4620-9524-94DE20E3433D}" dt="2026-10-01T14:08:41.994" v="1"/>
        <pc:sldMkLst>
          <pc:docMk/>
          <pc:sldMk cId="0" sldId="256"/>
        </pc:sldMkLst>
      </pc:sldChg>
      <pc:sldChg chg="del">
        <pc:chgData name="Infantas, Viviana  (CIP)" userId="41338b86-57da-4a67-a56e-bfced8f3c54c" providerId="ADAL" clId="{B98486F8-FFB1-4620-9524-94DE20E3433D}" dt="2026-09-30T16:36:22.991" v="0" actId="47"/>
        <pc:sldMkLst>
          <pc:docMk/>
          <pc:sldMk cId="3692969376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B9E14-8737-42B8-835F-F8248FC2CEE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1AEFD-89DC-4DAC-85E0-C05FBB630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05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85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553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14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37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85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48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44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54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10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230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060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21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5D5D2-D1D2-FC42-B2C5-78C0E28E3549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FA489-7032-D047-8BD9-F38F65A59AF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02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69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D1C9D-3195-4504-AAC4-E99F5050D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0"/>
            <a:ext cx="8229600" cy="1143000"/>
          </a:xfrm>
        </p:spPr>
        <p:txBody>
          <a:bodyPr/>
          <a:lstStyle/>
          <a:p>
            <a:r>
              <a:rPr lang="es-EC" dirty="0"/>
              <a:t>Desafíos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1426F-DBBC-477E-A084-A644A4A52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1209822"/>
            <a:ext cx="5261317" cy="5233181"/>
          </a:xfrm>
        </p:spPr>
        <p:txBody>
          <a:bodyPr>
            <a:normAutofit fontScale="85000" lnSpcReduction="10000"/>
          </a:bodyPr>
          <a:lstStyle/>
          <a:p>
            <a:r>
              <a:rPr lang="es-PE" dirty="0"/>
              <a:t>Inestabilidad política</a:t>
            </a:r>
          </a:p>
          <a:p>
            <a:r>
              <a:rPr lang="es-PE" dirty="0"/>
              <a:t>Dificultades para cumplir regulaciones tributarias y estándares de certificación </a:t>
            </a:r>
          </a:p>
          <a:p>
            <a:r>
              <a:rPr lang="es-PE" dirty="0"/>
              <a:t>Inhabilidad de tener contratos escritos con productores</a:t>
            </a:r>
          </a:p>
          <a:p>
            <a:r>
              <a:rPr lang="es-PE" dirty="0"/>
              <a:t>Falta de titulación</a:t>
            </a:r>
          </a:p>
          <a:p>
            <a:r>
              <a:rPr lang="es-PE" dirty="0"/>
              <a:t>Acceso a insumos adecuadas</a:t>
            </a:r>
          </a:p>
          <a:p>
            <a:r>
              <a:rPr lang="es-PE" dirty="0">
                <a:solidFill>
                  <a:prstClr val="black"/>
                </a:solidFill>
              </a:rPr>
              <a:t>Iniciativas a pequeña escala con poca coordinación entre ellas</a:t>
            </a:r>
          </a:p>
          <a:p>
            <a:r>
              <a:rPr lang="es-PE" dirty="0"/>
              <a:t>Inclusión de poblaciones vulnerables</a:t>
            </a:r>
          </a:p>
          <a:p>
            <a:pPr lvl="1"/>
            <a:endParaRPr lang="es-PE" dirty="0">
              <a:highlight>
                <a:srgbClr val="0000FF"/>
              </a:highlight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B7C4A-911B-DB00-1BB4-FF27C2D19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147" y="1550305"/>
            <a:ext cx="4658755" cy="409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8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08585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3000" b="1" dirty="0">
                <a:solidFill>
                  <a:srgbClr val="2632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llega al productor?</a:t>
            </a:r>
            <a:endParaRPr lang="en-US" sz="3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5760" y="1771650"/>
            <a:ext cx="406908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709160" y="1771650"/>
            <a:ext cx="406908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594360" y="1844802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400"/>
            <a:r>
              <a:rPr lang="en-US" sz="1700" b="1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AGUAPAN</a:t>
            </a:r>
            <a:endParaRPr lang="en-US" sz="17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400"/>
            <a:r>
              <a:rPr lang="en-US" sz="1100" dirty="0">
                <a:solidFill>
                  <a:srgbClr val="6161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Guardianes de la papa nativa · Andes del norte, centro y sur</a:t>
            </a:r>
            <a:endParaRPr lang="en-US" sz="1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937760" y="1844802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400"/>
            <a:r>
              <a:rPr lang="en-US" sz="17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Ganadería regenerativa</a:t>
            </a:r>
            <a:endParaRPr lang="en-US" sz="17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400"/>
            <a:r>
              <a:rPr lang="en-US" sz="1100" dirty="0">
                <a:solidFill>
                  <a:srgbClr val="6161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Madre de Dios</a:t>
            </a:r>
            <a:endParaRPr lang="en-US" sz="1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37260" y="2484882"/>
            <a:ext cx="2926080" cy="475488"/>
          </a:xfrm>
          <a:prstGeom prst="rect">
            <a:avLst/>
          </a:prstGeom>
          <a:solidFill>
            <a:srgbClr val="FCE4EC"/>
          </a:solidFill>
          <a:ln w="15875">
            <a:solidFill>
              <a:srgbClr val="C2185B"/>
            </a:solidFill>
            <a:prstDash val="solid"/>
          </a:ln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20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empresas semilleras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en-US" sz="1000" dirty="0">
                <a:solidFill>
                  <a:srgbClr val="6161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Países Bajos (2) · Alemania (1)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400300" y="2960370"/>
            <a:ext cx="914" cy="228600"/>
          </a:xfrm>
          <a:prstGeom prst="line">
            <a:avLst/>
          </a:prstGeom>
          <a:noFill/>
          <a:ln w="25400">
            <a:solidFill>
              <a:srgbClr val="C2185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394460" y="3188970"/>
            <a:ext cx="2011680" cy="347472"/>
          </a:xfrm>
          <a:prstGeom prst="rect">
            <a:avLst/>
          </a:prstGeom>
          <a:solidFill>
            <a:srgbClr val="C2185B"/>
          </a:solidFill>
          <a:ln w="15875">
            <a:solidFill>
              <a:srgbClr val="C2185B"/>
            </a:solidFill>
            <a:prstDash val="solid"/>
          </a:ln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Asociación AGUAPAN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 flipH="1">
            <a:off x="1051560" y="3536442"/>
            <a:ext cx="1348740" cy="228600"/>
          </a:xfrm>
          <a:prstGeom prst="line">
            <a:avLst/>
          </a:prstGeom>
          <a:noFill/>
          <a:ln w="25400">
            <a:solidFill>
              <a:srgbClr val="C2185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400300" y="3536442"/>
            <a:ext cx="914" cy="228600"/>
          </a:xfrm>
          <a:prstGeom prst="line">
            <a:avLst/>
          </a:prstGeom>
          <a:noFill/>
          <a:ln w="25400">
            <a:solidFill>
              <a:srgbClr val="C2185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400300" y="3536442"/>
            <a:ext cx="1348740" cy="228600"/>
          </a:xfrm>
          <a:prstGeom prst="line">
            <a:avLst/>
          </a:prstGeom>
          <a:noFill/>
          <a:ln w="25400">
            <a:solidFill>
              <a:srgbClr val="C2185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86384" y="3765042"/>
            <a:ext cx="530352" cy="530352"/>
          </a:xfrm>
          <a:prstGeom prst="ellipse">
            <a:avLst/>
          </a:prstGeom>
          <a:solidFill>
            <a:srgbClr val="C2185B"/>
          </a:solidFill>
          <a:ln w="15875">
            <a:solidFill>
              <a:srgbClr val="C2185B"/>
            </a:solidFill>
            <a:prstDash val="solid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3883914"/>
            <a:ext cx="292608" cy="292608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411480" y="433197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105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Bono anual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en-US" sz="105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 sueldo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2135124" y="3765042"/>
            <a:ext cx="530352" cy="530352"/>
          </a:xfrm>
          <a:prstGeom prst="ellipse">
            <a:avLst/>
          </a:prstGeom>
          <a:solidFill>
            <a:srgbClr val="C2185B"/>
          </a:solidFill>
          <a:ln w="15875">
            <a:solidFill>
              <a:srgbClr val="C2185B"/>
            </a:solidFill>
            <a:prstDash val="solid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996" y="3883914"/>
            <a:ext cx="292608" cy="29260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760220" y="433197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105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Fondo de salud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3483864" y="3765042"/>
            <a:ext cx="530352" cy="530352"/>
          </a:xfrm>
          <a:prstGeom prst="ellipse">
            <a:avLst/>
          </a:prstGeom>
          <a:solidFill>
            <a:srgbClr val="C2185B"/>
          </a:solidFill>
          <a:ln w="15875">
            <a:solidFill>
              <a:srgbClr val="C2185B"/>
            </a:solidFill>
            <a:prstDash val="solid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736" y="3883914"/>
            <a:ext cx="292608" cy="29260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3108960" y="433197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105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Ferias y red de guardianes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914400" y="4789170"/>
            <a:ext cx="2971800" cy="384048"/>
          </a:xfrm>
          <a:prstGeom prst="roundRect">
            <a:avLst>
              <a:gd name="adj" fmla="val 50000"/>
            </a:avLst>
          </a:prstGeom>
          <a:solidFill>
            <a:srgbClr val="FFF3E0"/>
          </a:solidFill>
          <a:ln w="12700">
            <a:solidFill>
              <a:srgbClr val="FFF3E0"/>
            </a:solidFill>
            <a:prstDash val="solid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992" y="4871466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353312" y="478917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3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Funciona, pero llega a pocos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19"/>
          <p:cNvSpPr txBox="1"/>
          <p:nvPr/>
        </p:nvSpPr>
        <p:spPr>
          <a:xfrm>
            <a:off x="4773168" y="2484882"/>
            <a:ext cx="1243584" cy="475488"/>
          </a:xfrm>
          <a:prstGeom prst="rect">
            <a:avLst/>
          </a:prstGeom>
          <a:solidFill>
            <a:srgbClr val="E8F5E9"/>
          </a:solidFill>
          <a:ln w="15875">
            <a:solidFill>
              <a:srgbClr val="2E7D32"/>
            </a:solidFill>
            <a:prstDash val="solid"/>
          </a:ln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20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WWF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en-US" sz="950" dirty="0">
                <a:solidFill>
                  <a:srgbClr val="6161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escuelas de campo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0"/>
          <p:cNvSpPr txBox="1"/>
          <p:nvPr/>
        </p:nvSpPr>
        <p:spPr>
          <a:xfrm>
            <a:off x="6121908" y="2484882"/>
            <a:ext cx="1243584" cy="475488"/>
          </a:xfrm>
          <a:prstGeom prst="rect">
            <a:avLst/>
          </a:prstGeom>
          <a:solidFill>
            <a:srgbClr val="FFFFFF"/>
          </a:solidFill>
          <a:ln w="15875">
            <a:solidFill>
              <a:srgbClr val="2E7D32"/>
            </a:solidFill>
            <a:prstDash val="dash"/>
          </a:ln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20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Imperative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en-US" sz="850" dirty="0">
                <a:solidFill>
                  <a:srgbClr val="6161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carbono (en preparación)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1"/>
          <p:cNvSpPr txBox="1"/>
          <p:nvPr/>
        </p:nvSpPr>
        <p:spPr>
          <a:xfrm>
            <a:off x="7470648" y="2484882"/>
            <a:ext cx="1243584" cy="475488"/>
          </a:xfrm>
          <a:prstGeom prst="rect">
            <a:avLst/>
          </a:prstGeom>
          <a:solidFill>
            <a:srgbClr val="F5F5F5"/>
          </a:solidFill>
          <a:ln w="15875">
            <a:solidFill>
              <a:srgbClr val="9E9E9E"/>
            </a:solidFill>
            <a:prstDash val="dash"/>
          </a:ln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200" b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 · mercado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4400"/>
            <a:r>
              <a:rPr lang="en-US" sz="95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llega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2"/>
          <p:cNvSpPr/>
          <p:nvPr/>
        </p:nvSpPr>
        <p:spPr>
          <a:xfrm>
            <a:off x="5394960" y="2960370"/>
            <a:ext cx="891540" cy="228600"/>
          </a:xfrm>
          <a:prstGeom prst="line">
            <a:avLst/>
          </a:prstGeom>
          <a:noFill/>
          <a:ln w="25400">
            <a:solidFill>
              <a:srgbClr val="2E7D32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Shape 23"/>
          <p:cNvSpPr/>
          <p:nvPr/>
        </p:nvSpPr>
        <p:spPr>
          <a:xfrm>
            <a:off x="6743700" y="2960370"/>
            <a:ext cx="914" cy="228600"/>
          </a:xfrm>
          <a:prstGeom prst="line">
            <a:avLst/>
          </a:prstGeom>
          <a:noFill/>
          <a:ln w="25400">
            <a:solidFill>
              <a:srgbClr val="2E7D32"/>
            </a:solidFill>
            <a:prstDash val="dash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Shape 24"/>
          <p:cNvSpPr/>
          <p:nvPr/>
        </p:nvSpPr>
        <p:spPr>
          <a:xfrm flipH="1">
            <a:off x="7200900" y="2960370"/>
            <a:ext cx="891540" cy="228600"/>
          </a:xfrm>
          <a:prstGeom prst="line">
            <a:avLst/>
          </a:prstGeom>
          <a:noFill/>
          <a:ln w="25400">
            <a:solidFill>
              <a:srgbClr val="9E9E9E"/>
            </a:solidFill>
            <a:prstDash val="dash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5"/>
          <p:cNvSpPr txBox="1"/>
          <p:nvPr/>
        </p:nvSpPr>
        <p:spPr>
          <a:xfrm>
            <a:off x="5737860" y="3188970"/>
            <a:ext cx="2011680" cy="347472"/>
          </a:xfrm>
          <a:prstGeom prst="rect">
            <a:avLst/>
          </a:prstGeom>
          <a:solidFill>
            <a:srgbClr val="2E7D32"/>
          </a:solidFill>
          <a:ln w="15875">
            <a:solidFill>
              <a:srgbClr val="2E7D32"/>
            </a:solidFill>
            <a:prstDash val="solid"/>
          </a:ln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Ganaderos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Shape 26"/>
          <p:cNvSpPr/>
          <p:nvPr/>
        </p:nvSpPr>
        <p:spPr>
          <a:xfrm flipH="1">
            <a:off x="5394960" y="3536442"/>
            <a:ext cx="800100" cy="228600"/>
          </a:xfrm>
          <a:prstGeom prst="line">
            <a:avLst/>
          </a:prstGeom>
          <a:noFill/>
          <a:ln w="25400">
            <a:solidFill>
              <a:srgbClr val="2E7D32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Shape 27"/>
          <p:cNvSpPr/>
          <p:nvPr/>
        </p:nvSpPr>
        <p:spPr>
          <a:xfrm>
            <a:off x="6743700" y="3536442"/>
            <a:ext cx="914" cy="228600"/>
          </a:xfrm>
          <a:prstGeom prst="line">
            <a:avLst/>
          </a:prstGeom>
          <a:noFill/>
          <a:ln w="25400">
            <a:solidFill>
              <a:srgbClr val="9E9E9E"/>
            </a:solidFill>
            <a:prstDash val="dash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Shape 28"/>
          <p:cNvSpPr/>
          <p:nvPr/>
        </p:nvSpPr>
        <p:spPr>
          <a:xfrm>
            <a:off x="7292340" y="3536442"/>
            <a:ext cx="800100" cy="228600"/>
          </a:xfrm>
          <a:prstGeom prst="line">
            <a:avLst/>
          </a:prstGeom>
          <a:noFill/>
          <a:ln w="25400">
            <a:solidFill>
              <a:srgbClr val="9E9E9E"/>
            </a:solidFill>
            <a:prstDash val="dash"/>
            <a:tailEnd type="triangle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Shape 29"/>
          <p:cNvSpPr/>
          <p:nvPr/>
        </p:nvSpPr>
        <p:spPr>
          <a:xfrm>
            <a:off x="5129784" y="3765042"/>
            <a:ext cx="530352" cy="530352"/>
          </a:xfrm>
          <a:prstGeom prst="ellipse">
            <a:avLst/>
          </a:prstGeom>
          <a:solidFill>
            <a:srgbClr val="2E7D32"/>
          </a:solidFill>
          <a:ln w="15875">
            <a:solidFill>
              <a:srgbClr val="2E7D32"/>
            </a:solidFill>
            <a:prstDash val="solid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6" y="3883914"/>
            <a:ext cx="292608" cy="292608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4754880" y="433197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1050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Conocimiento y red de ganaderos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Shape 31"/>
          <p:cNvSpPr/>
          <p:nvPr/>
        </p:nvSpPr>
        <p:spPr>
          <a:xfrm>
            <a:off x="6478524" y="3765042"/>
            <a:ext cx="530352" cy="530352"/>
          </a:xfrm>
          <a:prstGeom prst="ellipse">
            <a:avLst/>
          </a:prstGeom>
          <a:solidFill>
            <a:srgbClr val="EEEEEE"/>
          </a:solidFill>
          <a:ln w="15875">
            <a:solidFill>
              <a:srgbClr val="9E9E9E"/>
            </a:solidFill>
            <a:prstDash val="dash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7396" y="3883914"/>
            <a:ext cx="292608" cy="292608"/>
          </a:xfrm>
          <a:prstGeom prst="rect">
            <a:avLst/>
          </a:prstGeom>
        </p:spPr>
      </p:pic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3428" y="3728466"/>
            <a:ext cx="201168" cy="201168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6103620" y="433197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10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 a ~2 años (ciclo de la vaca)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Shape 33"/>
          <p:cNvSpPr/>
          <p:nvPr/>
        </p:nvSpPr>
        <p:spPr>
          <a:xfrm>
            <a:off x="7827264" y="3765042"/>
            <a:ext cx="530352" cy="530352"/>
          </a:xfrm>
          <a:prstGeom prst="ellipse">
            <a:avLst/>
          </a:prstGeom>
          <a:solidFill>
            <a:srgbClr val="EEEEEE"/>
          </a:solidFill>
          <a:ln w="15875">
            <a:solidFill>
              <a:srgbClr val="9E9E9E"/>
            </a:solidFill>
            <a:prstDash val="dash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6136" y="3883914"/>
            <a:ext cx="292608" cy="292608"/>
          </a:xfrm>
          <a:prstGeom prst="rect">
            <a:avLst/>
          </a:prstGeom>
        </p:spPr>
      </p:pic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2168" y="3728466"/>
            <a:ext cx="201168" cy="201168"/>
          </a:xfrm>
          <a:prstGeom prst="rect">
            <a:avLst/>
          </a:prstGeom>
        </p:spPr>
      </p:pic>
      <p:sp>
        <p:nvSpPr>
          <p:cNvPr id="45" name="Text 34"/>
          <p:cNvSpPr txBox="1"/>
          <p:nvPr/>
        </p:nvSpPr>
        <p:spPr>
          <a:xfrm>
            <a:off x="7452360" y="433197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105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Inversión y mejor precio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Shape 35"/>
          <p:cNvSpPr/>
          <p:nvPr/>
        </p:nvSpPr>
        <p:spPr>
          <a:xfrm>
            <a:off x="5257800" y="4789170"/>
            <a:ext cx="2971800" cy="384048"/>
          </a:xfrm>
          <a:prstGeom prst="roundRect">
            <a:avLst>
              <a:gd name="adj" fmla="val 50000"/>
            </a:avLst>
          </a:prstGeom>
          <a:solidFill>
            <a:srgbClr val="FFEBEE"/>
          </a:solidFill>
          <a:ln w="12700">
            <a:solidFill>
              <a:srgbClr val="FFEBEE"/>
            </a:solidFill>
            <a:prstDash val="solid"/>
          </a:ln>
        </p:spPr>
        <p:txBody>
          <a:bodyPr/>
          <a:lstStyle/>
          <a:p>
            <a:pPr defTabSz="914400"/>
            <a:endParaRPr lang="es-PE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7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2392" y="4871466"/>
            <a:ext cx="219456" cy="219456"/>
          </a:xfrm>
          <a:prstGeom prst="rect">
            <a:avLst/>
          </a:prstGeom>
        </p:spPr>
      </p:pic>
      <p:sp>
        <p:nvSpPr>
          <p:cNvPr id="48" name="Text 36"/>
          <p:cNvSpPr txBox="1"/>
          <p:nvPr/>
        </p:nvSpPr>
        <p:spPr>
          <a:xfrm>
            <a:off x="5696712" y="478917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alcanza para la transición</a:t>
            </a:r>
            <a:endParaRPr lang="en-US" sz="13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Text 37"/>
          <p:cNvSpPr txBox="1"/>
          <p:nvPr/>
        </p:nvSpPr>
        <p:spPr>
          <a:xfrm>
            <a:off x="365760" y="542925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400" i="1" dirty="0">
                <a:solidFill>
                  <a:srgbClr val="2632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se adapta a la realidad local funciona — pero en ambos casos falta el mercado.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2f40d83-82de-49f4-87b6-21418bb261b7">
      <Terms xmlns="http://schemas.microsoft.com/office/infopath/2007/PartnerControls"/>
    </lcf76f155ced4ddcb4097134ff3c332f>
    <TaxCatchAll xmlns="a3e765a3-304e-41c9-b6cb-86b1645a5c2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4C3096355D7841B1A10C4507AA7559" ma:contentTypeVersion="13" ma:contentTypeDescription="Create a new document." ma:contentTypeScope="" ma:versionID="abdb7554d4478d29a67318f67c278afc">
  <xsd:schema xmlns:xsd="http://www.w3.org/2001/XMLSchema" xmlns:xs="http://www.w3.org/2001/XMLSchema" xmlns:p="http://schemas.microsoft.com/office/2006/metadata/properties" xmlns:ns2="52f40d83-82de-49f4-87b6-21418bb261b7" xmlns:ns3="a3e765a3-304e-41c9-b6cb-86b1645a5c2d" targetNamespace="http://schemas.microsoft.com/office/2006/metadata/properties" ma:root="true" ma:fieldsID="713df0e247ab945070ad28eed2c196fe" ns2:_="" ns3:_="">
    <xsd:import namespace="52f40d83-82de-49f4-87b6-21418bb261b7"/>
    <xsd:import namespace="a3e765a3-304e-41c9-b6cb-86b1645a5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f40d83-82de-49f4-87b6-21418bb261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1616629-9183-4d38-9e3a-f9db27d53a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e765a3-304e-41c9-b6cb-86b1645a5c2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5af6b61-8c43-46a7-a83a-52db77eca6f7}" ma:internalName="TaxCatchAll" ma:showField="CatchAllData" ma:web="a3e765a3-304e-41c9-b6cb-86b1645a5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DB6529-83BC-41E2-9530-7D3F51F473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F9ECE5-C927-4BC1-A765-838612E63A4C}">
  <ds:schemaRefs>
    <ds:schemaRef ds:uri="http://schemas.microsoft.com/office/2006/metadata/properties"/>
    <ds:schemaRef ds:uri="http://schemas.microsoft.com/office/infopath/2007/PartnerControls"/>
    <ds:schemaRef ds:uri="52f40d83-82de-49f4-87b6-21418bb261b7"/>
    <ds:schemaRef ds:uri="a3e765a3-304e-41c9-b6cb-86b1645a5c2d"/>
  </ds:schemaRefs>
</ds:datastoreItem>
</file>

<file path=customXml/itemProps3.xml><?xml version="1.0" encoding="utf-8"?>
<ds:datastoreItem xmlns:ds="http://schemas.openxmlformats.org/officeDocument/2006/customXml" ds:itemID="{CF698168-85D5-4FBC-A3D9-8578326B58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f40d83-82de-49f4-87b6-21418bb261b7"/>
    <ds:schemaRef ds:uri="a3e765a3-304e-41c9-b6cb-86b1645a5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158</Words>
  <Application>Microsoft Office PowerPoint</Application>
  <PresentationFormat>On-screen Show (4:3)</PresentationFormat>
  <Paragraphs>34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Cambria</vt:lpstr>
      <vt:lpstr>Tema de Office</vt:lpstr>
      <vt:lpstr>Office Theme</vt:lpstr>
      <vt:lpstr>Desafíos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Blare, Trent (CIP)</dc:creator>
  <cp:lastModifiedBy>Infantas, Viviana  (CIP)</cp:lastModifiedBy>
  <cp:revision>1</cp:revision>
  <dcterms:created xsi:type="dcterms:W3CDTF">2026-09-29T18:54:37Z</dcterms:created>
  <dcterms:modified xsi:type="dcterms:W3CDTF">2026-10-01T14:08:48Z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0x010100244C3096355D7841B1A10C4507AA7559</vt:lpwstr>
  </property>
  <property fmtid="{D5CDD505-2E9C-101B-9397-08002B2CF9AE}" pid="3" name="MediaServiceImageTags">
    <vt:lpwstr/>
  </property>
</Properties>
</file>